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322" r:id="rId3"/>
    <p:sldId id="307" r:id="rId4"/>
    <p:sldId id="257" r:id="rId5"/>
    <p:sldId id="298" r:id="rId6"/>
    <p:sldId id="323" r:id="rId7"/>
    <p:sldId id="324" r:id="rId8"/>
    <p:sldId id="325" r:id="rId9"/>
    <p:sldId id="309" r:id="rId10"/>
    <p:sldId id="326" r:id="rId11"/>
    <p:sldId id="308" r:id="rId12"/>
    <p:sldId id="311" r:id="rId13"/>
    <p:sldId id="344" r:id="rId14"/>
    <p:sldId id="312" r:id="rId15"/>
    <p:sldId id="345" r:id="rId16"/>
    <p:sldId id="313" r:id="rId17"/>
    <p:sldId id="314" r:id="rId18"/>
    <p:sldId id="315" r:id="rId19"/>
    <p:sldId id="264" r:id="rId20"/>
    <p:sldId id="303" r:id="rId21"/>
    <p:sldId id="306" r:id="rId22"/>
    <p:sldId id="335" r:id="rId23"/>
    <p:sldId id="330" r:id="rId24"/>
    <p:sldId id="331" r:id="rId25"/>
    <p:sldId id="332" r:id="rId26"/>
    <p:sldId id="333" r:id="rId27"/>
    <p:sldId id="334" r:id="rId28"/>
    <p:sldId id="267" r:id="rId29"/>
    <p:sldId id="336" r:id="rId30"/>
    <p:sldId id="339" r:id="rId31"/>
    <p:sldId id="337" r:id="rId32"/>
    <p:sldId id="338" r:id="rId33"/>
    <p:sldId id="340" r:id="rId34"/>
    <p:sldId id="341" r:id="rId35"/>
    <p:sldId id="342" r:id="rId36"/>
    <p:sldId id="302" r:id="rId37"/>
    <p:sldId id="343" r:id="rId38"/>
    <p:sldId id="268" r:id="rId39"/>
    <p:sldId id="269" r:id="rId40"/>
    <p:sldId id="270" r:id="rId41"/>
    <p:sldId id="271" r:id="rId42"/>
    <p:sldId id="272" r:id="rId43"/>
    <p:sldId id="273" r:id="rId44"/>
    <p:sldId id="274" r:id="rId45"/>
    <p:sldId id="275" r:id="rId46"/>
    <p:sldId id="276" r:id="rId47"/>
    <p:sldId id="277" r:id="rId48"/>
    <p:sldId id="282" r:id="rId49"/>
    <p:sldId id="283" r:id="rId50"/>
    <p:sldId id="292" r:id="rId51"/>
    <p:sldId id="293" r:id="rId52"/>
    <p:sldId id="294" r:id="rId53"/>
    <p:sldId id="296"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Juarez" initials="RJ" lastIdx="1" clrIdx="0">
    <p:extLst>
      <p:ext uri="{19B8F6BF-5375-455C-9EA6-DF929625EA0E}">
        <p15:presenceInfo xmlns:p15="http://schemas.microsoft.com/office/powerpoint/2012/main" userId="Rachel Jua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41" autoAdjust="0"/>
  </p:normalViewPr>
  <p:slideViewPr>
    <p:cSldViewPr>
      <p:cViewPr varScale="1">
        <p:scale>
          <a:sx n="68" d="100"/>
          <a:sy n="68" d="100"/>
        </p:scale>
        <p:origin x="1882"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62F0080-EB0C-4FA4-B079-CE72805425CE}" type="datetimeFigureOut">
              <a:rPr lang="en-US" smtClean="0"/>
              <a:t>3/3/2019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D12A4907-1BCA-4357-92B2-25E9A40D9576}" type="slidenum">
              <a:rPr lang="en-US" smtClean="0"/>
              <a:t>‹#›</a:t>
            </a:fld>
            <a:endParaRPr lang="en-US"/>
          </a:p>
        </p:txBody>
      </p:sp>
    </p:spTree>
    <p:extLst>
      <p:ext uri="{BB962C8B-B14F-4D97-AF65-F5344CB8AC3E}">
        <p14:creationId xmlns:p14="http://schemas.microsoft.com/office/powerpoint/2010/main" val="30593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34" tIns="46217" rIns="92434" bIns="46217"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2434" tIns="46217" rIns="92434" bIns="46217" rtlCol="0"/>
          <a:lstStyle>
            <a:lvl1pPr algn="r">
              <a:defRPr sz="1300"/>
            </a:lvl1pPr>
          </a:lstStyle>
          <a:p>
            <a:fld id="{EA2D5527-604D-4845-B9CA-8A1300E46E49}" type="datetimeFigureOut">
              <a:rPr lang="en-US" smtClean="0"/>
              <a:t>3/3/2019</a:t>
            </a:fld>
            <a:endParaRPr lang="en-US"/>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2434" tIns="46217" rIns="92434" bIns="46217"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34" tIns="46217" rIns="92434" bIns="462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2434" tIns="46217" rIns="92434" bIns="46217"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2434" tIns="46217" rIns="92434" bIns="46217" rtlCol="0" anchor="b"/>
          <a:lstStyle>
            <a:lvl1pPr algn="r">
              <a:defRPr sz="1300"/>
            </a:lvl1pPr>
          </a:lstStyle>
          <a:p>
            <a:fld id="{42585C78-7280-4199-9728-89428A7E333C}" type="slidenum">
              <a:rPr lang="en-US" smtClean="0"/>
              <a:t>‹#›</a:t>
            </a:fld>
            <a:endParaRPr lang="en-US"/>
          </a:p>
        </p:txBody>
      </p:sp>
    </p:spTree>
    <p:extLst>
      <p:ext uri="{BB962C8B-B14F-4D97-AF65-F5344CB8AC3E}">
        <p14:creationId xmlns:p14="http://schemas.microsoft.com/office/powerpoint/2010/main" val="184381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track.us/congress/committees/JCSE" TargetMode="External"/><Relationship Id="rId7" Type="http://schemas.openxmlformats.org/officeDocument/2006/relationships/hyperlink" Target="https://www.govtrack.us/congress/committees/JSEC"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govtrack.us/congress/committees/JSLC" TargetMode="External"/><Relationship Id="rId5" Type="http://schemas.openxmlformats.org/officeDocument/2006/relationships/hyperlink" Target="https://www.govtrack.us/congress/committees/JSTX" TargetMode="External"/><Relationship Id="rId4" Type="http://schemas.openxmlformats.org/officeDocument/2006/relationships/hyperlink" Target="https://www.govtrack.us/congress/committees/JSPR"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40">
              <a:defRPr/>
            </a:pPr>
            <a:r>
              <a:rPr lang="en-US" altLang="en-US" dirty="0" smtClean="0">
                <a:ea typeface="ＭＳ Ｐゴシック" pitchFamily="34" charset="-128"/>
                <a:cs typeface="ＭＳ Ｐゴシック" pitchFamily="34" charset="-128"/>
              </a:rPr>
              <a:t>Congress is the center of policymaking in the United States, but the decentralization of power within it and between the branches makes it difficult to get things done. Here President Barack Obama delivers his 2012 State of the Union address before a joint session of Congress. </a:t>
            </a:r>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1</a:t>
            </a:fld>
            <a:endParaRPr lang="en-US"/>
          </a:p>
        </p:txBody>
      </p:sp>
    </p:spTree>
    <p:extLst>
      <p:ext uri="{BB962C8B-B14F-4D97-AF65-F5344CB8AC3E}">
        <p14:creationId xmlns:p14="http://schemas.microsoft.com/office/powerpoint/2010/main" val="420729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01DDBA-07AB-4AD9-BFE8-F7D870067250}" type="slidenum">
              <a:rPr lang="en-US" smtClean="0"/>
              <a:t>14</a:t>
            </a:fld>
            <a:endParaRPr lang="en-US"/>
          </a:p>
        </p:txBody>
      </p:sp>
    </p:spTree>
    <p:extLst>
      <p:ext uri="{BB962C8B-B14F-4D97-AF65-F5344CB8AC3E}">
        <p14:creationId xmlns:p14="http://schemas.microsoft.com/office/powerpoint/2010/main" val="14195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15</a:t>
            </a:fld>
            <a:endParaRPr lang="en-US"/>
          </a:p>
        </p:txBody>
      </p:sp>
    </p:spTree>
    <p:extLst>
      <p:ext uri="{BB962C8B-B14F-4D97-AF65-F5344CB8AC3E}">
        <p14:creationId xmlns:p14="http://schemas.microsoft.com/office/powerpoint/2010/main" val="408926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01DDBA-07AB-4AD9-BFE8-F7D870067250}" type="slidenum">
              <a:rPr lang="en-US" smtClean="0"/>
              <a:t>16</a:t>
            </a:fld>
            <a:endParaRPr lang="en-US"/>
          </a:p>
        </p:txBody>
      </p:sp>
    </p:spTree>
    <p:extLst>
      <p:ext uri="{BB962C8B-B14F-4D97-AF65-F5344CB8AC3E}">
        <p14:creationId xmlns:p14="http://schemas.microsoft.com/office/powerpoint/2010/main" val="171017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01DDBA-07AB-4AD9-BFE8-F7D870067250}" type="slidenum">
              <a:rPr lang="en-US" smtClean="0"/>
              <a:t>17</a:t>
            </a:fld>
            <a:endParaRPr lang="en-US"/>
          </a:p>
        </p:txBody>
      </p:sp>
    </p:spTree>
    <p:extLst>
      <p:ext uri="{BB962C8B-B14F-4D97-AF65-F5344CB8AC3E}">
        <p14:creationId xmlns:p14="http://schemas.microsoft.com/office/powerpoint/2010/main" val="171771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01DDBA-07AB-4AD9-BFE8-F7D870067250}" type="slidenum">
              <a:rPr lang="en-US" smtClean="0"/>
              <a:t>18</a:t>
            </a:fld>
            <a:endParaRPr lang="en-US"/>
          </a:p>
        </p:txBody>
      </p:sp>
    </p:spTree>
    <p:extLst>
      <p:ext uri="{BB962C8B-B14F-4D97-AF65-F5344CB8AC3E}">
        <p14:creationId xmlns:p14="http://schemas.microsoft.com/office/powerpoint/2010/main" val="3786445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19</a:t>
            </a:fld>
            <a:endParaRPr lang="en-US"/>
          </a:p>
        </p:txBody>
      </p:sp>
    </p:spTree>
    <p:extLst>
      <p:ext uri="{BB962C8B-B14F-4D97-AF65-F5344CB8AC3E}">
        <p14:creationId xmlns:p14="http://schemas.microsoft.com/office/powerpoint/2010/main" val="117637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20</a:t>
            </a:fld>
            <a:endParaRPr lang="en-US"/>
          </a:p>
        </p:txBody>
      </p:sp>
    </p:spTree>
    <p:extLst>
      <p:ext uri="{BB962C8B-B14F-4D97-AF65-F5344CB8AC3E}">
        <p14:creationId xmlns:p14="http://schemas.microsoft.com/office/powerpoint/2010/main" val="153381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ＭＳ Ｐゴシック" pitchFamily="34" charset="-128"/>
                <a:cs typeface="ＭＳ Ｐゴシック" pitchFamily="34" charset="-128"/>
              </a:defRPr>
            </a:lvl1pPr>
            <a:lvl2pPr marL="751026" indent="-288856" eaLnBrk="0" hangingPunct="0">
              <a:spcBef>
                <a:spcPct val="30000"/>
              </a:spcBef>
              <a:defRPr sz="1300">
                <a:solidFill>
                  <a:schemeClr val="tx1"/>
                </a:solidFill>
                <a:latin typeface="Arial" charset="0"/>
                <a:ea typeface="ＭＳ Ｐゴシック" pitchFamily="34" charset="-128"/>
                <a:cs typeface="Arial" charset="0"/>
              </a:defRPr>
            </a:lvl2pPr>
            <a:lvl3pPr marL="1155425" indent="-231085" eaLnBrk="0" hangingPunct="0">
              <a:spcBef>
                <a:spcPct val="30000"/>
              </a:spcBef>
              <a:defRPr sz="1300">
                <a:solidFill>
                  <a:schemeClr val="tx1"/>
                </a:solidFill>
                <a:latin typeface="Arial" charset="0"/>
                <a:ea typeface="Arial" charset="0"/>
                <a:cs typeface="Arial" charset="0"/>
              </a:defRPr>
            </a:lvl3pPr>
            <a:lvl4pPr marL="1617594" indent="-231085" eaLnBrk="0" hangingPunct="0">
              <a:spcBef>
                <a:spcPct val="30000"/>
              </a:spcBef>
              <a:defRPr sz="1300">
                <a:solidFill>
                  <a:schemeClr val="tx1"/>
                </a:solidFill>
                <a:latin typeface="Arial" charset="0"/>
                <a:ea typeface="Arial" charset="0"/>
                <a:cs typeface="Arial" charset="0"/>
              </a:defRPr>
            </a:lvl4pPr>
            <a:lvl5pPr marL="2079765" indent="-231085" eaLnBrk="0" hangingPunct="0">
              <a:spcBef>
                <a:spcPct val="30000"/>
              </a:spcBef>
              <a:defRPr sz="1300">
                <a:solidFill>
                  <a:schemeClr val="tx1"/>
                </a:solidFill>
                <a:latin typeface="Arial" charset="0"/>
                <a:ea typeface="Arial" charset="0"/>
                <a:cs typeface="Arial" charset="0"/>
              </a:defRPr>
            </a:lvl5pPr>
            <a:lvl6pPr marL="2541935" indent="-231085" eaLnBrk="0" fontAlgn="base" hangingPunct="0">
              <a:spcBef>
                <a:spcPct val="30000"/>
              </a:spcBef>
              <a:spcAft>
                <a:spcPct val="0"/>
              </a:spcAft>
              <a:defRPr sz="1300">
                <a:solidFill>
                  <a:schemeClr val="tx1"/>
                </a:solidFill>
                <a:latin typeface="Arial" charset="0"/>
                <a:ea typeface="Arial" charset="0"/>
                <a:cs typeface="Arial" charset="0"/>
              </a:defRPr>
            </a:lvl6pPr>
            <a:lvl7pPr marL="3004105" indent="-231085" eaLnBrk="0" fontAlgn="base" hangingPunct="0">
              <a:spcBef>
                <a:spcPct val="30000"/>
              </a:spcBef>
              <a:spcAft>
                <a:spcPct val="0"/>
              </a:spcAft>
              <a:defRPr sz="1300">
                <a:solidFill>
                  <a:schemeClr val="tx1"/>
                </a:solidFill>
                <a:latin typeface="Arial" charset="0"/>
                <a:ea typeface="Arial" charset="0"/>
                <a:cs typeface="Arial" charset="0"/>
              </a:defRPr>
            </a:lvl7pPr>
            <a:lvl8pPr marL="3466274" indent="-231085" eaLnBrk="0" fontAlgn="base" hangingPunct="0">
              <a:spcBef>
                <a:spcPct val="30000"/>
              </a:spcBef>
              <a:spcAft>
                <a:spcPct val="0"/>
              </a:spcAft>
              <a:defRPr sz="1300">
                <a:solidFill>
                  <a:schemeClr val="tx1"/>
                </a:solidFill>
                <a:latin typeface="Arial" charset="0"/>
                <a:ea typeface="Arial" charset="0"/>
                <a:cs typeface="Arial" charset="0"/>
              </a:defRPr>
            </a:lvl8pPr>
            <a:lvl9pPr marL="3928444" indent="-231085" eaLnBrk="0" fontAlgn="base" hangingPunct="0">
              <a:spcBef>
                <a:spcPct val="30000"/>
              </a:spcBef>
              <a:spcAft>
                <a:spcPct val="0"/>
              </a:spcAft>
              <a:defRPr sz="1300">
                <a:solidFill>
                  <a:schemeClr val="tx1"/>
                </a:solidFill>
                <a:latin typeface="Arial" charset="0"/>
                <a:ea typeface="Arial" charset="0"/>
                <a:cs typeface="Arial" charset="0"/>
              </a:defRPr>
            </a:lvl9pPr>
          </a:lstStyle>
          <a:p>
            <a:pPr eaLnBrk="1" hangingPunct="1">
              <a:spcBef>
                <a:spcPct val="0"/>
              </a:spcBef>
            </a:pPr>
            <a:fld id="{F87EE89A-7CBA-4FF1-B559-28DE838D89D9}" type="slidenum">
              <a:rPr lang="en-US" altLang="en-US" smtClean="0">
                <a:latin typeface="Calibri" pitchFamily="34" charset="0"/>
                <a:cs typeface="Arial" charset="0"/>
              </a:rPr>
              <a:pPr eaLnBrk="1" hangingPunct="1">
                <a:spcBef>
                  <a:spcPct val="0"/>
                </a:spcBef>
              </a:pPr>
              <a:t>21</a:t>
            </a:fld>
            <a:endParaRPr lang="en-US" altLang="en-US" smtClean="0">
              <a:latin typeface="Calibri" pitchFamily="34" charset="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cs typeface="ＭＳ Ｐゴシック" pitchFamily="34" charset="-128"/>
              </a:rPr>
              <a:t>Because claiming credit may be important for reelection, members of Congress rarely pass up the opportunity to increase federal spending in their state or district. </a:t>
            </a:r>
          </a:p>
          <a:p>
            <a:endParaRPr lang="en-US" altLang="en-US" dirty="0" smtClean="0">
              <a:ea typeface="ＭＳ Ｐゴシック" pitchFamily="34" charset="-128"/>
              <a:cs typeface="ＭＳ Ｐゴシック" pitchFamily="34" charset="-128"/>
            </a:endParaRPr>
          </a:p>
          <a:p>
            <a:r>
              <a:rPr lang="en-US" altLang="en-US" dirty="0" smtClean="0">
                <a:ea typeface="ＭＳ Ｐゴシック" pitchFamily="34" charset="-128"/>
                <a:cs typeface="ＭＳ Ｐゴシック" pitchFamily="34" charset="-128"/>
              </a:rPr>
              <a:t>The Big Dig in Boston is an example of an expensive earmark for which members of Congress could claim credit.</a:t>
            </a:r>
          </a:p>
          <a:p>
            <a:endParaRPr lang="en-US" altLang="en-US" dirty="0" smtClean="0">
              <a:ea typeface="ＭＳ Ｐゴシック" pitchFamily="34" charset="-128"/>
              <a:cs typeface="ＭＳ Ｐゴシック" pitchFamily="34" charset="-128"/>
            </a:endParaRPr>
          </a:p>
          <a:p>
            <a:r>
              <a:rPr lang="en-US" altLang="en-US" dirty="0" smtClean="0">
                <a:ea typeface="ＭＳ Ｐゴシック" pitchFamily="34" charset="-128"/>
                <a:cs typeface="ＭＳ Ｐゴシック" pitchFamily="34" charset="-128"/>
              </a:rPr>
              <a:t>So let them know how you feel</a:t>
            </a:r>
            <a:r>
              <a:rPr lang="en-US" altLang="en-US" baseline="0" dirty="0" smtClean="0">
                <a:ea typeface="ＭＳ Ｐゴシック" pitchFamily="34" charset="-128"/>
                <a:cs typeface="ＭＳ Ｐゴシック" pitchFamily="34" charset="-128"/>
              </a:rPr>
              <a:t> about what they are doing!</a:t>
            </a:r>
            <a:endParaRPr lang="en-US" altLang="en-US"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52241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23</a:t>
            </a:fld>
            <a:endParaRPr lang="en-US"/>
          </a:p>
        </p:txBody>
      </p:sp>
    </p:spTree>
    <p:extLst>
      <p:ext uri="{BB962C8B-B14F-4D97-AF65-F5344CB8AC3E}">
        <p14:creationId xmlns:p14="http://schemas.microsoft.com/office/powerpoint/2010/main" val="624295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24</a:t>
            </a:fld>
            <a:endParaRPr lang="en-US"/>
          </a:p>
        </p:txBody>
      </p:sp>
    </p:spTree>
    <p:extLst>
      <p:ext uri="{BB962C8B-B14F-4D97-AF65-F5344CB8AC3E}">
        <p14:creationId xmlns:p14="http://schemas.microsoft.com/office/powerpoint/2010/main" val="415357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40">
              <a:defRPr/>
            </a:pPr>
            <a:r>
              <a:rPr lang="en-US" altLang="en-US" dirty="0" smtClean="0">
                <a:ea typeface="ＭＳ Ｐゴシック" pitchFamily="34" charset="-128"/>
                <a:cs typeface="ＭＳ Ｐゴシック" pitchFamily="34" charset="-128"/>
              </a:rPr>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4</a:t>
            </a:fld>
            <a:endParaRPr lang="en-US"/>
          </a:p>
        </p:txBody>
      </p:sp>
    </p:spTree>
    <p:extLst>
      <p:ext uri="{BB962C8B-B14F-4D97-AF65-F5344CB8AC3E}">
        <p14:creationId xmlns:p14="http://schemas.microsoft.com/office/powerpoint/2010/main" val="4277602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of the House is chosen by the whole House in a vote</a:t>
            </a:r>
          </a:p>
          <a:p>
            <a:endParaRPr lang="en-US" dirty="0" smtClean="0"/>
          </a:p>
          <a:p>
            <a:r>
              <a:rPr lang="en-US" dirty="0" smtClean="0"/>
              <a:t>Separate parties determine their</a:t>
            </a:r>
            <a:r>
              <a:rPr lang="en-US" baseline="0" dirty="0" smtClean="0"/>
              <a:t> own leadership</a:t>
            </a:r>
            <a:endParaRPr lang="en-US" dirty="0" smtClean="0"/>
          </a:p>
          <a:p>
            <a:r>
              <a:rPr lang="en-US" dirty="0" smtClean="0"/>
              <a:t>Leaders-</a:t>
            </a:r>
            <a:r>
              <a:rPr lang="en-US" baseline="0" dirty="0" smtClean="0"/>
              <a:t> lead debate</a:t>
            </a:r>
          </a:p>
          <a:p>
            <a:r>
              <a:rPr lang="en-US" baseline="0" dirty="0" smtClean="0"/>
              <a:t>Whips- in charge of keeping their parties in line, keeps track of how each member of their party will vote on issues</a:t>
            </a:r>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25</a:t>
            </a:fld>
            <a:endParaRPr lang="en-US"/>
          </a:p>
        </p:txBody>
      </p:sp>
    </p:spTree>
    <p:extLst>
      <p:ext uri="{BB962C8B-B14F-4D97-AF65-F5344CB8AC3E}">
        <p14:creationId xmlns:p14="http://schemas.microsoft.com/office/powerpoint/2010/main" val="115875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26</a:t>
            </a:fld>
            <a:endParaRPr lang="en-US"/>
          </a:p>
        </p:txBody>
      </p:sp>
    </p:spTree>
    <p:extLst>
      <p:ext uri="{BB962C8B-B14F-4D97-AF65-F5344CB8AC3E}">
        <p14:creationId xmlns:p14="http://schemas.microsoft.com/office/powerpoint/2010/main" val="3524406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27</a:t>
            </a:fld>
            <a:endParaRPr lang="en-US"/>
          </a:p>
        </p:txBody>
      </p:sp>
    </p:spTree>
    <p:extLst>
      <p:ext uri="{BB962C8B-B14F-4D97-AF65-F5344CB8AC3E}">
        <p14:creationId xmlns:p14="http://schemas.microsoft.com/office/powerpoint/2010/main" val="134230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28</a:t>
            </a:fld>
            <a:endParaRPr lang="en-US"/>
          </a:p>
        </p:txBody>
      </p:sp>
    </p:spTree>
    <p:extLst>
      <p:ext uri="{BB962C8B-B14F-4D97-AF65-F5344CB8AC3E}">
        <p14:creationId xmlns:p14="http://schemas.microsoft.com/office/powerpoint/2010/main" val="2907196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Committees</a:t>
            </a:r>
            <a:r>
              <a:rPr lang="en-US" baseline="0" dirty="0" smtClean="0"/>
              <a:t> allow for specialization on a few topics for each member</a:t>
            </a:r>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29</a:t>
            </a:fld>
            <a:endParaRPr lang="en-US"/>
          </a:p>
        </p:txBody>
      </p:sp>
    </p:spTree>
    <p:extLst>
      <p:ext uri="{BB962C8B-B14F-4D97-AF65-F5344CB8AC3E}">
        <p14:creationId xmlns:p14="http://schemas.microsoft.com/office/powerpoint/2010/main" val="1712340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a:t>
            </a:r>
            <a:r>
              <a:rPr lang="en-US" baseline="0" dirty="0" smtClean="0"/>
              <a:t> Committee Examples-</a:t>
            </a:r>
          </a:p>
          <a:p>
            <a:r>
              <a:rPr lang="en-US" dirty="0"/>
              <a:t>The joint committees are made up of both senators and representatives. They typically have an oversight or policy role but no legislative duties.</a:t>
            </a:r>
          </a:p>
          <a:p>
            <a:r>
              <a:rPr lang="en-US" dirty="0"/>
              <a:t/>
            </a:r>
            <a:br>
              <a:rPr lang="en-US" dirty="0"/>
            </a:br>
            <a:r>
              <a:rPr lang="en-US" u="sng" dirty="0">
                <a:hlinkClick r:id="rId3"/>
              </a:rPr>
              <a:t>Commission on Security and Cooperation in Europe</a:t>
            </a:r>
            <a:endParaRPr lang="en-US" dirty="0"/>
          </a:p>
          <a:p>
            <a:r>
              <a:rPr lang="en-US" u="sng" dirty="0">
                <a:hlinkClick r:id="rId4"/>
              </a:rPr>
              <a:t>Joint Committee on Printing</a:t>
            </a:r>
            <a:endParaRPr lang="en-US" dirty="0"/>
          </a:p>
          <a:p>
            <a:r>
              <a:rPr lang="en-US" u="sng" dirty="0">
                <a:hlinkClick r:id="rId5"/>
              </a:rPr>
              <a:t>Joint Committee on Taxation</a:t>
            </a:r>
            <a:endParaRPr lang="en-US" dirty="0"/>
          </a:p>
          <a:p>
            <a:r>
              <a:rPr lang="en-US" u="sng" dirty="0">
                <a:hlinkClick r:id="rId6"/>
              </a:rPr>
              <a:t>Joint Committee on the Library</a:t>
            </a:r>
            <a:endParaRPr lang="en-US" dirty="0"/>
          </a:p>
          <a:p>
            <a:r>
              <a:rPr lang="en-US" u="sng" dirty="0">
                <a:hlinkClick r:id="rId7"/>
              </a:rPr>
              <a:t>Joint Economic Committee</a:t>
            </a:r>
            <a:endParaRPr lang="en-US" dirty="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31</a:t>
            </a:fld>
            <a:endParaRPr lang="en-US"/>
          </a:p>
        </p:txBody>
      </p:sp>
    </p:spTree>
    <p:extLst>
      <p:ext uri="{BB962C8B-B14F-4D97-AF65-F5344CB8AC3E}">
        <p14:creationId xmlns:p14="http://schemas.microsoft.com/office/powerpoint/2010/main" val="65918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a:t>Other ways to create a singular version of a bill to pass both houses:</a:t>
            </a:r>
          </a:p>
          <a:p>
            <a:pPr lvl="1"/>
            <a:r>
              <a:rPr lang="en-US" dirty="0" smtClean="0"/>
              <a:t>informal negotiations between committee leaders in the House and Senate resolve differences </a:t>
            </a:r>
          </a:p>
          <a:p>
            <a:pPr lvl="1"/>
            <a:r>
              <a:rPr lang="en-US" dirty="0" smtClean="0"/>
              <a:t>leaders of the majority party of both houses (when one party controls both houses) come up with a compromise bill without the help of the other party</a:t>
            </a:r>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32</a:t>
            </a:fld>
            <a:endParaRPr lang="en-US"/>
          </a:p>
        </p:txBody>
      </p:sp>
    </p:spTree>
    <p:extLst>
      <p:ext uri="{BB962C8B-B14F-4D97-AF65-F5344CB8AC3E}">
        <p14:creationId xmlns:p14="http://schemas.microsoft.com/office/powerpoint/2010/main" val="1148080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36</a:t>
            </a:fld>
            <a:endParaRPr lang="en-US"/>
          </a:p>
        </p:txBody>
      </p:sp>
    </p:spTree>
    <p:extLst>
      <p:ext uri="{BB962C8B-B14F-4D97-AF65-F5344CB8AC3E}">
        <p14:creationId xmlns:p14="http://schemas.microsoft.com/office/powerpoint/2010/main" val="1688321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38</a:t>
            </a:fld>
            <a:endParaRPr lang="en-US"/>
          </a:p>
        </p:txBody>
      </p:sp>
    </p:spTree>
    <p:extLst>
      <p:ext uri="{BB962C8B-B14F-4D97-AF65-F5344CB8AC3E}">
        <p14:creationId xmlns:p14="http://schemas.microsoft.com/office/powerpoint/2010/main" val="1259438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Some issues are always on the agenda, such as foreign aid, national debt, Social Security, etc. </a:t>
            </a:r>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39</a:t>
            </a:fld>
            <a:endParaRPr lang="en-US"/>
          </a:p>
        </p:txBody>
      </p:sp>
    </p:spTree>
    <p:extLst>
      <p:ext uri="{BB962C8B-B14F-4D97-AF65-F5344CB8AC3E}">
        <p14:creationId xmlns:p14="http://schemas.microsoft.com/office/powerpoint/2010/main" val="19537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ＭＳ Ｐゴシック" pitchFamily="34" charset="-128"/>
                <a:cs typeface="ＭＳ Ｐゴシック" pitchFamily="34" charset="-128"/>
              </a:defRPr>
            </a:lvl1pPr>
            <a:lvl2pPr marL="751026" indent="-288856" eaLnBrk="0" hangingPunct="0">
              <a:spcBef>
                <a:spcPct val="30000"/>
              </a:spcBef>
              <a:defRPr sz="1300">
                <a:solidFill>
                  <a:schemeClr val="tx1"/>
                </a:solidFill>
                <a:latin typeface="Arial" charset="0"/>
                <a:ea typeface="ＭＳ Ｐゴシック" pitchFamily="34" charset="-128"/>
                <a:cs typeface="Arial" charset="0"/>
              </a:defRPr>
            </a:lvl2pPr>
            <a:lvl3pPr marL="1155425" indent="-231085" eaLnBrk="0" hangingPunct="0">
              <a:spcBef>
                <a:spcPct val="30000"/>
              </a:spcBef>
              <a:defRPr sz="1300">
                <a:solidFill>
                  <a:schemeClr val="tx1"/>
                </a:solidFill>
                <a:latin typeface="Arial" charset="0"/>
                <a:ea typeface="Arial" charset="0"/>
                <a:cs typeface="Arial" charset="0"/>
              </a:defRPr>
            </a:lvl3pPr>
            <a:lvl4pPr marL="1617594" indent="-231085" eaLnBrk="0" hangingPunct="0">
              <a:spcBef>
                <a:spcPct val="30000"/>
              </a:spcBef>
              <a:defRPr sz="1300">
                <a:solidFill>
                  <a:schemeClr val="tx1"/>
                </a:solidFill>
                <a:latin typeface="Arial" charset="0"/>
                <a:ea typeface="Arial" charset="0"/>
                <a:cs typeface="Arial" charset="0"/>
              </a:defRPr>
            </a:lvl4pPr>
            <a:lvl5pPr marL="2079765" indent="-231085" eaLnBrk="0" hangingPunct="0">
              <a:spcBef>
                <a:spcPct val="30000"/>
              </a:spcBef>
              <a:defRPr sz="1300">
                <a:solidFill>
                  <a:schemeClr val="tx1"/>
                </a:solidFill>
                <a:latin typeface="Arial" charset="0"/>
                <a:ea typeface="Arial" charset="0"/>
                <a:cs typeface="Arial" charset="0"/>
              </a:defRPr>
            </a:lvl5pPr>
            <a:lvl6pPr marL="2541935" indent="-231085" eaLnBrk="0" fontAlgn="base" hangingPunct="0">
              <a:spcBef>
                <a:spcPct val="30000"/>
              </a:spcBef>
              <a:spcAft>
                <a:spcPct val="0"/>
              </a:spcAft>
              <a:defRPr sz="1300">
                <a:solidFill>
                  <a:schemeClr val="tx1"/>
                </a:solidFill>
                <a:latin typeface="Arial" charset="0"/>
                <a:ea typeface="Arial" charset="0"/>
                <a:cs typeface="Arial" charset="0"/>
              </a:defRPr>
            </a:lvl6pPr>
            <a:lvl7pPr marL="3004105" indent="-231085" eaLnBrk="0" fontAlgn="base" hangingPunct="0">
              <a:spcBef>
                <a:spcPct val="30000"/>
              </a:spcBef>
              <a:spcAft>
                <a:spcPct val="0"/>
              </a:spcAft>
              <a:defRPr sz="1300">
                <a:solidFill>
                  <a:schemeClr val="tx1"/>
                </a:solidFill>
                <a:latin typeface="Arial" charset="0"/>
                <a:ea typeface="Arial" charset="0"/>
                <a:cs typeface="Arial" charset="0"/>
              </a:defRPr>
            </a:lvl7pPr>
            <a:lvl8pPr marL="3466274" indent="-231085" eaLnBrk="0" fontAlgn="base" hangingPunct="0">
              <a:spcBef>
                <a:spcPct val="30000"/>
              </a:spcBef>
              <a:spcAft>
                <a:spcPct val="0"/>
              </a:spcAft>
              <a:defRPr sz="1300">
                <a:solidFill>
                  <a:schemeClr val="tx1"/>
                </a:solidFill>
                <a:latin typeface="Arial" charset="0"/>
                <a:ea typeface="Arial" charset="0"/>
                <a:cs typeface="Arial" charset="0"/>
              </a:defRPr>
            </a:lvl8pPr>
            <a:lvl9pPr marL="3928444" indent="-231085" eaLnBrk="0" fontAlgn="base" hangingPunct="0">
              <a:spcBef>
                <a:spcPct val="30000"/>
              </a:spcBef>
              <a:spcAft>
                <a:spcPct val="0"/>
              </a:spcAft>
              <a:defRPr sz="1300">
                <a:solidFill>
                  <a:schemeClr val="tx1"/>
                </a:solidFill>
                <a:latin typeface="Arial" charset="0"/>
                <a:ea typeface="Arial" charset="0"/>
                <a:cs typeface="Arial" charset="0"/>
              </a:defRPr>
            </a:lvl9pPr>
          </a:lstStyle>
          <a:p>
            <a:pPr eaLnBrk="1" hangingPunct="1">
              <a:spcBef>
                <a:spcPct val="0"/>
              </a:spcBef>
            </a:pPr>
            <a:fld id="{E082AC9D-1068-4C9C-A3F6-80117D47D655}" type="slidenum">
              <a:rPr lang="en-US" altLang="en-US" smtClean="0">
                <a:latin typeface="Calibri" pitchFamily="34" charset="0"/>
                <a:cs typeface="Arial" charset="0"/>
              </a:rPr>
              <a:pPr eaLnBrk="1" hangingPunct="1">
                <a:spcBef>
                  <a:spcPct val="0"/>
                </a:spcBef>
              </a:pPr>
              <a:t>5</a:t>
            </a:fld>
            <a:endParaRPr lang="en-US" altLang="en-US" smtClean="0">
              <a:latin typeface="Calibri" pitchFamily="34" charset="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r>
              <a:rPr lang="en-US" altLang="en-US" dirty="0" smtClean="0">
                <a:ea typeface="ＭＳ Ｐゴシック" pitchFamily="34" charset="-128"/>
                <a:cs typeface="Arial" charset="0"/>
              </a:rPr>
              <a:t>Being a member of Congress isn’t a glamorous job, but it has its perks.  Members of Congress receive an annual salary of $174,000, along with generous retirement and health benefits—but most attractive of all, they have the power to make important public policy decisions.</a:t>
            </a:r>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endParaRPr lang="en-US" altLang="en-US" dirty="0" smtClean="0">
              <a:ea typeface="ＭＳ Ｐゴシック" pitchFamily="34" charset="-128"/>
              <a:cs typeface="Arial" charset="0"/>
            </a:endParaRPr>
          </a:p>
          <a:p>
            <a:pPr>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r>
              <a:rPr lang="en-US" altLang="en-US" dirty="0" smtClean="0">
                <a:ea typeface="ＭＳ Ｐゴシック" pitchFamily="34" charset="-128"/>
                <a:cs typeface="Arial" charset="0"/>
              </a:rPr>
              <a:t>The Constitution specifies that m</a:t>
            </a:r>
            <a:r>
              <a:rPr lang="en-US" altLang="en-US" dirty="0" smtClean="0">
                <a:ea typeface="ＭＳ Ｐゴシック" pitchFamily="34" charset="-128"/>
                <a:cs typeface="ＭＳ Ｐゴシック" pitchFamily="34" charset="-128"/>
              </a:rPr>
              <a:t>embers of the House must be at least 25 years old and American citizens for 7 years, that senators must be at least 30 and American citizens for 9 years, and that all members of Congress must reside in the state from which they’re elected. There are 100 senators, two from each state, and 435 representatives in the House.</a:t>
            </a:r>
          </a:p>
          <a:p>
            <a:pPr>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endParaRPr lang="en-US" altLang="en-US" dirty="0" smtClean="0">
              <a:ea typeface="ＭＳ Ｐゴシック" pitchFamily="34" charset="-128"/>
              <a:cs typeface="ＭＳ Ｐゴシック" pitchFamily="34" charset="-128"/>
            </a:endParaRPr>
          </a:p>
          <a:p>
            <a:pPr>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r>
              <a:rPr lang="en-US" altLang="en-US" dirty="0" smtClean="0">
                <a:ea typeface="ＭＳ Ｐゴシック" pitchFamily="34" charset="-128"/>
                <a:cs typeface="ＭＳ Ｐゴシック" pitchFamily="34" charset="-128"/>
              </a:rPr>
              <a:t>Members of Congress tend to be lawyers, and to come from relatively wealthy backgrounds. Minorities and women are underrepresented.</a:t>
            </a:r>
          </a:p>
          <a:p>
            <a:pPr>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endParaRPr lang="en-US" altLang="en-US" dirty="0" smtClean="0">
              <a:ea typeface="ＭＳ Ｐゴシック" pitchFamily="34" charset="-128"/>
              <a:cs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40</a:t>
            </a:fld>
            <a:endParaRPr lang="en-US"/>
          </a:p>
        </p:txBody>
      </p:sp>
    </p:spTree>
    <p:extLst>
      <p:ext uri="{BB962C8B-B14F-4D97-AF65-F5344CB8AC3E}">
        <p14:creationId xmlns:p14="http://schemas.microsoft.com/office/powerpoint/2010/main" val="175684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41</a:t>
            </a:fld>
            <a:endParaRPr lang="en-US"/>
          </a:p>
        </p:txBody>
      </p:sp>
    </p:spTree>
    <p:extLst>
      <p:ext uri="{BB962C8B-B14F-4D97-AF65-F5344CB8AC3E}">
        <p14:creationId xmlns:p14="http://schemas.microsoft.com/office/powerpoint/2010/main" val="4180599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42</a:t>
            </a:fld>
            <a:endParaRPr lang="en-US"/>
          </a:p>
        </p:txBody>
      </p:sp>
    </p:spTree>
    <p:extLst>
      <p:ext uri="{BB962C8B-B14F-4D97-AF65-F5344CB8AC3E}">
        <p14:creationId xmlns:p14="http://schemas.microsoft.com/office/powerpoint/2010/main" val="2132950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43</a:t>
            </a:fld>
            <a:endParaRPr lang="en-US"/>
          </a:p>
        </p:txBody>
      </p:sp>
    </p:spTree>
    <p:extLst>
      <p:ext uri="{BB962C8B-B14F-4D97-AF65-F5344CB8AC3E}">
        <p14:creationId xmlns:p14="http://schemas.microsoft.com/office/powerpoint/2010/main" val="628878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44</a:t>
            </a:fld>
            <a:endParaRPr lang="en-US"/>
          </a:p>
        </p:txBody>
      </p:sp>
    </p:spTree>
    <p:extLst>
      <p:ext uri="{BB962C8B-B14F-4D97-AF65-F5344CB8AC3E}">
        <p14:creationId xmlns:p14="http://schemas.microsoft.com/office/powerpoint/2010/main" val="143889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45</a:t>
            </a:fld>
            <a:endParaRPr lang="en-US"/>
          </a:p>
        </p:txBody>
      </p:sp>
    </p:spTree>
    <p:extLst>
      <p:ext uri="{BB962C8B-B14F-4D97-AF65-F5344CB8AC3E}">
        <p14:creationId xmlns:p14="http://schemas.microsoft.com/office/powerpoint/2010/main" val="1186319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46</a:t>
            </a:fld>
            <a:endParaRPr lang="en-US"/>
          </a:p>
        </p:txBody>
      </p:sp>
    </p:spTree>
    <p:extLst>
      <p:ext uri="{BB962C8B-B14F-4D97-AF65-F5344CB8AC3E}">
        <p14:creationId xmlns:p14="http://schemas.microsoft.com/office/powerpoint/2010/main" val="2117802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47</a:t>
            </a:fld>
            <a:endParaRPr lang="en-US"/>
          </a:p>
        </p:txBody>
      </p:sp>
    </p:spTree>
    <p:extLst>
      <p:ext uri="{BB962C8B-B14F-4D97-AF65-F5344CB8AC3E}">
        <p14:creationId xmlns:p14="http://schemas.microsoft.com/office/powerpoint/2010/main" val="2049174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48</a:t>
            </a:fld>
            <a:endParaRPr lang="en-US"/>
          </a:p>
        </p:txBody>
      </p:sp>
    </p:spTree>
    <p:extLst>
      <p:ext uri="{BB962C8B-B14F-4D97-AF65-F5344CB8AC3E}">
        <p14:creationId xmlns:p14="http://schemas.microsoft.com/office/powerpoint/2010/main" val="4137347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100" dirty="0"/>
              <a:t>it is done by committees that hold hearings, request reports, or have committee members discuss issues with agency officials</a:t>
            </a:r>
          </a:p>
          <a:p>
            <a:pPr lvl="1"/>
            <a:r>
              <a:rPr lang="en-US" sz="2100" dirty="0"/>
              <a:t>sometimes it is seen as lawmakers trying to show the faults of the agency or executive branch</a:t>
            </a:r>
          </a:p>
          <a:p>
            <a:pPr lvl="1"/>
            <a:r>
              <a:rPr lang="en-US" sz="2100" dirty="0"/>
              <a:t>more often it is done as it is helpful to committee members as they try to pass new legislation that is more effective</a:t>
            </a:r>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49</a:t>
            </a:fld>
            <a:endParaRPr lang="en-US"/>
          </a:p>
        </p:txBody>
      </p:sp>
    </p:spTree>
    <p:extLst>
      <p:ext uri="{BB962C8B-B14F-4D97-AF65-F5344CB8AC3E}">
        <p14:creationId xmlns:p14="http://schemas.microsoft.com/office/powerpoint/2010/main" val="24615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Recent population growth in the Sunbelt, California, Texas, and Florida gave those states more seats</a:t>
            </a:r>
          </a:p>
          <a:p>
            <a:r>
              <a:rPr lang="en-US" sz="1300" dirty="0"/>
              <a:t>Northeast and Midwest states have lost seats in the House (Wisconsin lost one of its 9 seats after 2000 census</a:t>
            </a:r>
            <a:r>
              <a:rPr lang="en-US" sz="1300" dirty="0" smtClean="0"/>
              <a:t>)</a:t>
            </a:r>
          </a:p>
          <a:p>
            <a:r>
              <a:rPr lang="en-US" sz="1300" dirty="0" smtClean="0"/>
              <a:t>It does not mean their population</a:t>
            </a:r>
            <a:r>
              <a:rPr lang="en-US" sz="1300" baseline="0" dirty="0" smtClean="0"/>
              <a:t> isn’t growing, but that other states’ population are growing at a higher percentage </a:t>
            </a:r>
            <a:endParaRPr lang="en-US" sz="1300" dirty="0"/>
          </a:p>
          <a:p>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6</a:t>
            </a:fld>
            <a:endParaRPr lang="en-US"/>
          </a:p>
        </p:txBody>
      </p:sp>
    </p:spTree>
    <p:extLst>
      <p:ext uri="{BB962C8B-B14F-4D97-AF65-F5344CB8AC3E}">
        <p14:creationId xmlns:p14="http://schemas.microsoft.com/office/powerpoint/2010/main" val="3471672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50</a:t>
            </a:fld>
            <a:endParaRPr lang="en-US"/>
          </a:p>
        </p:txBody>
      </p:sp>
    </p:spTree>
    <p:extLst>
      <p:ext uri="{BB962C8B-B14F-4D97-AF65-F5344CB8AC3E}">
        <p14:creationId xmlns:p14="http://schemas.microsoft.com/office/powerpoint/2010/main" val="1722213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51</a:t>
            </a:fld>
            <a:endParaRPr lang="en-US"/>
          </a:p>
        </p:txBody>
      </p:sp>
    </p:spTree>
    <p:extLst>
      <p:ext uri="{BB962C8B-B14F-4D97-AF65-F5344CB8AC3E}">
        <p14:creationId xmlns:p14="http://schemas.microsoft.com/office/powerpoint/2010/main" val="2059707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52</a:t>
            </a:fld>
            <a:endParaRPr lang="en-US"/>
          </a:p>
        </p:txBody>
      </p:sp>
    </p:spTree>
    <p:extLst>
      <p:ext uri="{BB962C8B-B14F-4D97-AF65-F5344CB8AC3E}">
        <p14:creationId xmlns:p14="http://schemas.microsoft.com/office/powerpoint/2010/main" val="4144498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53</a:t>
            </a:fld>
            <a:endParaRPr lang="en-US"/>
          </a:p>
        </p:txBody>
      </p:sp>
    </p:spTree>
    <p:extLst>
      <p:ext uri="{BB962C8B-B14F-4D97-AF65-F5344CB8AC3E}">
        <p14:creationId xmlns:p14="http://schemas.microsoft.com/office/powerpoint/2010/main" val="130464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40">
              <a:defRPr/>
            </a:pPr>
            <a:r>
              <a:rPr lang="en-US" dirty="0" smtClean="0"/>
              <a:t>Gerrymandering-</a:t>
            </a:r>
            <a:r>
              <a:rPr lang="en-US" baseline="0" dirty="0" smtClean="0"/>
              <a:t> </a:t>
            </a:r>
            <a:r>
              <a:rPr lang="en-US" sz="1300" i="1" dirty="0"/>
              <a:t> </a:t>
            </a:r>
            <a:r>
              <a:rPr lang="en-US" sz="1300" dirty="0"/>
              <a:t>the dividing of a state, county, etc., into election districts so as to give one political party a majority in many districts while concentrating the voting strength of the other party into as few districts as possible.</a:t>
            </a:r>
          </a:p>
          <a:p>
            <a:pPr defTabSz="924340">
              <a:defRPr/>
            </a:pPr>
            <a:endParaRPr lang="en-US" sz="1300" dirty="0"/>
          </a:p>
          <a:p>
            <a:pPr defTabSz="924340">
              <a:defRPr/>
            </a:pPr>
            <a:r>
              <a:rPr lang="en-US" dirty="0" smtClean="0"/>
              <a:t>Franking privilege- </a:t>
            </a:r>
            <a:r>
              <a:rPr lang="en-US" sz="1300" dirty="0"/>
              <a:t>The right of members to post mail to constituents without having to pay postage. A copy of the member’s signature replaces the stamp on the envelope. Authentic signatures of famous individuals are valuable collectors’ items. Franking Privileges is one of the reasons incumbents often win</a:t>
            </a:r>
          </a:p>
          <a:p>
            <a:pPr defTabSz="924340">
              <a:defRPr/>
            </a:pPr>
            <a:endParaRPr lang="en-US" sz="1300" dirty="0"/>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r>
              <a:rPr lang="en-US" altLang="en-US" dirty="0" smtClean="0">
                <a:ea typeface="ＭＳ Ｐゴシック" pitchFamily="34" charset="-128"/>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endParaRPr lang="en-US" altLang="en-US" dirty="0" smtClean="0">
              <a:ea typeface="ＭＳ Ｐゴシック" pitchFamily="34" charset="-128"/>
              <a:cs typeface="Arial" charset="0"/>
            </a:endParaRPr>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r>
              <a:rPr lang="en-US" altLang="en-US" dirty="0" smtClean="0">
                <a:ea typeface="ＭＳ Ｐゴシック" pitchFamily="34" charset="-128"/>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endParaRPr lang="en-US" altLang="en-US" dirty="0" smtClean="0">
              <a:ea typeface="ＭＳ Ｐゴシック" pitchFamily="34" charset="-128"/>
              <a:cs typeface="Arial" charset="0"/>
            </a:endParaRPr>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r>
              <a:rPr lang="en-US" altLang="en-US" dirty="0" smtClean="0">
                <a:ea typeface="ＭＳ Ｐゴシック" pitchFamily="34" charset="-128"/>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62170" algn="l"/>
                <a:tab pos="924340" algn="l"/>
                <a:tab pos="1386509" algn="l"/>
                <a:tab pos="1848679" algn="l"/>
                <a:tab pos="2310850" algn="l"/>
                <a:tab pos="2773020" algn="l"/>
                <a:tab pos="3235190" algn="l"/>
                <a:tab pos="3697359" algn="l"/>
                <a:tab pos="4159529" algn="l"/>
                <a:tab pos="4621699" algn="l"/>
                <a:tab pos="5083869" algn="l"/>
                <a:tab pos="5546039" algn="l"/>
                <a:tab pos="6008209" algn="l"/>
                <a:tab pos="6470379" algn="l"/>
                <a:tab pos="6932549" algn="l"/>
                <a:tab pos="7394719" algn="l"/>
                <a:tab pos="7856889" algn="l"/>
                <a:tab pos="8319058" algn="l"/>
                <a:tab pos="8781228" algn="l"/>
                <a:tab pos="9243398" algn="l"/>
              </a:tabLst>
            </a:pPr>
            <a:endParaRPr lang="en-US" altLang="en-US" dirty="0" smtClean="0">
              <a:ea typeface="ＭＳ Ｐゴシック" pitchFamily="34" charset="-128"/>
              <a:cs typeface="Arial" charset="0"/>
            </a:endParaRPr>
          </a:p>
          <a:p>
            <a:pPr defTabSz="924340">
              <a:defRPr/>
            </a:pPr>
            <a:endParaRPr lang="en-US" sz="1300" dirty="0"/>
          </a:p>
          <a:p>
            <a:pPr defTabSz="924340">
              <a:defRPr/>
            </a:pPr>
            <a:endParaRPr lang="en-US" dirty="0" smtClean="0"/>
          </a:p>
          <a:p>
            <a:pPr defTabSz="924340">
              <a:defRPr/>
            </a:pPr>
            <a:endParaRPr lang="en-US" sz="1300" dirty="0"/>
          </a:p>
          <a:p>
            <a:pPr defTabSz="924340">
              <a:defRPr/>
            </a:pPr>
            <a:endParaRPr lang="en-US" dirty="0" smtClean="0"/>
          </a:p>
        </p:txBody>
      </p:sp>
      <p:sp>
        <p:nvSpPr>
          <p:cNvPr id="4" name="Slide Number Placeholder 3"/>
          <p:cNvSpPr>
            <a:spLocks noGrp="1"/>
          </p:cNvSpPr>
          <p:nvPr>
            <p:ph type="sldNum" sz="quarter" idx="10"/>
          </p:nvPr>
        </p:nvSpPr>
        <p:spPr/>
        <p:txBody>
          <a:bodyPr/>
          <a:lstStyle/>
          <a:p>
            <a:fld id="{42585C78-7280-4199-9728-89428A7E333C}" type="slidenum">
              <a:rPr lang="en-US" smtClean="0"/>
              <a:t>7</a:t>
            </a:fld>
            <a:endParaRPr lang="en-US"/>
          </a:p>
        </p:txBody>
      </p:sp>
    </p:spTree>
    <p:extLst>
      <p:ext uri="{BB962C8B-B14F-4D97-AF65-F5344CB8AC3E}">
        <p14:creationId xmlns:p14="http://schemas.microsoft.com/office/powerpoint/2010/main" val="218240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85C78-7280-4199-9728-89428A7E333C}" type="slidenum">
              <a:rPr lang="en-US" smtClean="0"/>
              <a:t>8</a:t>
            </a:fld>
            <a:endParaRPr lang="en-US"/>
          </a:p>
        </p:txBody>
      </p:sp>
    </p:spTree>
    <p:extLst>
      <p:ext uri="{BB962C8B-B14F-4D97-AF65-F5344CB8AC3E}">
        <p14:creationId xmlns:p14="http://schemas.microsoft.com/office/powerpoint/2010/main" val="330054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01DDBA-07AB-4AD9-BFE8-F7D870067250}" type="slidenum">
              <a:rPr lang="en-US" smtClean="0"/>
              <a:t>11</a:t>
            </a:fld>
            <a:endParaRPr lang="en-US"/>
          </a:p>
        </p:txBody>
      </p:sp>
    </p:spTree>
    <p:extLst>
      <p:ext uri="{BB962C8B-B14F-4D97-AF65-F5344CB8AC3E}">
        <p14:creationId xmlns:p14="http://schemas.microsoft.com/office/powerpoint/2010/main" val="268807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01DDBA-07AB-4AD9-BFE8-F7D870067250}" type="slidenum">
              <a:rPr lang="en-US" smtClean="0"/>
              <a:t>12</a:t>
            </a:fld>
            <a:endParaRPr lang="en-US"/>
          </a:p>
        </p:txBody>
      </p:sp>
    </p:spTree>
    <p:extLst>
      <p:ext uri="{BB962C8B-B14F-4D97-AF65-F5344CB8AC3E}">
        <p14:creationId xmlns:p14="http://schemas.microsoft.com/office/powerpoint/2010/main" val="348684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also a federalism case</a:t>
            </a:r>
            <a:endParaRPr lang="en-US" dirty="0"/>
          </a:p>
        </p:txBody>
      </p:sp>
      <p:sp>
        <p:nvSpPr>
          <p:cNvPr id="4" name="Slide Number Placeholder 3"/>
          <p:cNvSpPr>
            <a:spLocks noGrp="1"/>
          </p:cNvSpPr>
          <p:nvPr>
            <p:ph type="sldNum" sz="quarter" idx="10"/>
          </p:nvPr>
        </p:nvSpPr>
        <p:spPr/>
        <p:txBody>
          <a:bodyPr/>
          <a:lstStyle/>
          <a:p>
            <a:fld id="{42585C78-7280-4199-9728-89428A7E333C}" type="slidenum">
              <a:rPr lang="en-US" smtClean="0"/>
              <a:t>13</a:t>
            </a:fld>
            <a:endParaRPr lang="en-US"/>
          </a:p>
        </p:txBody>
      </p:sp>
    </p:spTree>
    <p:extLst>
      <p:ext uri="{BB962C8B-B14F-4D97-AF65-F5344CB8AC3E}">
        <p14:creationId xmlns:p14="http://schemas.microsoft.com/office/powerpoint/2010/main" val="94502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7DB8A2-52BB-4A70-B367-60838A82BD57}"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48974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DB8A2-52BB-4A70-B367-60838A82BD57}"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100735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DB8A2-52BB-4A70-B367-60838A82BD57}"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14661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DB8A2-52BB-4A70-B367-60838A82BD57}"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331645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DB8A2-52BB-4A70-B367-60838A82BD57}"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103809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7DB8A2-52BB-4A70-B367-60838A82BD57}"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99854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DB8A2-52BB-4A70-B367-60838A82BD57}" type="datetimeFigureOut">
              <a:rPr lang="en-US" smtClean="0"/>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362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DB8A2-52BB-4A70-B367-60838A82BD57}" type="datetimeFigureOut">
              <a:rPr lang="en-US" smtClean="0"/>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29013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DB8A2-52BB-4A70-B367-60838A82BD57}" type="datetimeFigureOut">
              <a:rPr lang="en-US" smtClean="0"/>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274924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DB8A2-52BB-4A70-B367-60838A82BD57}"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394636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DB8A2-52BB-4A70-B367-60838A82BD57}"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C2943-2838-4D8A-9CF2-4290423A14B2}" type="slidenum">
              <a:rPr lang="en-US" smtClean="0"/>
              <a:t>‹#›</a:t>
            </a:fld>
            <a:endParaRPr lang="en-US"/>
          </a:p>
        </p:txBody>
      </p:sp>
    </p:spTree>
    <p:extLst>
      <p:ext uri="{BB962C8B-B14F-4D97-AF65-F5344CB8AC3E}">
        <p14:creationId xmlns:p14="http://schemas.microsoft.com/office/powerpoint/2010/main" val="1701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DB8A2-52BB-4A70-B367-60838A82BD57}" type="datetimeFigureOut">
              <a:rPr lang="en-US" smtClean="0"/>
              <a:t>3/3/2019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C2943-2838-4D8A-9CF2-4290423A14B2}" type="slidenum">
              <a:rPr lang="en-US" smtClean="0"/>
              <a:t>‹#›</a:t>
            </a:fld>
            <a:endParaRPr lang="en-US"/>
          </a:p>
        </p:txBody>
      </p:sp>
    </p:spTree>
    <p:extLst>
      <p:ext uri="{BB962C8B-B14F-4D97-AF65-F5344CB8AC3E}">
        <p14:creationId xmlns:p14="http://schemas.microsoft.com/office/powerpoint/2010/main" val="327493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6.jpeg"/><Relationship Id="rId10"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1.jpeg"/><Relationship Id="rId7"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22.jpeg"/><Relationship Id="rId10" Type="http://schemas.openxmlformats.org/officeDocument/2006/relationships/image" Target="../media/image26.jpg"/><Relationship Id="rId4" Type="http://schemas.microsoft.com/office/2007/relationships/hdphoto" Target="../media/hdphoto6.wdp"/><Relationship Id="rId9"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microsoft.com/office/2007/relationships/hdphoto" Target="../media/hdphoto10.wdp"/></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9.jpg"/><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microsoft.com/office/2007/relationships/hdphoto" Target="../media/hdphoto13.wdp"/><Relationship Id="rId5" Type="http://schemas.openxmlformats.org/officeDocument/2006/relationships/image" Target="../media/image55.jpeg"/><Relationship Id="rId4" Type="http://schemas.microsoft.com/office/2007/relationships/hdphoto" Target="../media/hdphoto12.wdp"/></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jp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microsoft.com/office/2007/relationships/hdphoto" Target="../media/hdphoto15.wdp"/><Relationship Id="rId5" Type="http://schemas.openxmlformats.org/officeDocument/2006/relationships/image" Target="../media/image57.png"/><Relationship Id="rId4" Type="http://schemas.microsoft.com/office/2007/relationships/hdphoto" Target="../media/hdphoto14.wdp"/></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b="1" dirty="0" smtClean="0"/>
              <a:t>AP Government</a:t>
            </a:r>
            <a:br>
              <a:rPr lang="en-US" b="1" dirty="0" smtClean="0"/>
            </a:br>
            <a:r>
              <a:rPr lang="en-US" b="1" dirty="0" smtClean="0"/>
              <a:t>Legislative Branch</a:t>
            </a:r>
            <a:endParaRPr lang="en-US" b="1" dirty="0"/>
          </a:p>
        </p:txBody>
      </p:sp>
      <p:sp>
        <p:nvSpPr>
          <p:cNvPr id="4" name="Subtitle 3"/>
          <p:cNvSpPr>
            <a:spLocks noGrp="1"/>
          </p:cNvSpPr>
          <p:nvPr>
            <p:ph type="subTitle" idx="1"/>
          </p:nvPr>
        </p:nvSpPr>
        <p:spPr>
          <a:xfrm>
            <a:off x="1371600" y="5562600"/>
            <a:ext cx="6324600" cy="838200"/>
          </a:xfrm>
        </p:spPr>
        <p:txBody>
          <a:bodyPr>
            <a:normAutofit fontScale="92500" lnSpcReduction="20000"/>
          </a:bodyPr>
          <a:lstStyle/>
          <a:p>
            <a:r>
              <a:rPr lang="en-US" i="1" dirty="0" smtClean="0">
                <a:solidFill>
                  <a:srgbClr val="FF0000"/>
                </a:solidFill>
              </a:rPr>
              <a:t>US Capitol – Senate on north side, House of Representatives on south side</a:t>
            </a:r>
            <a:endParaRPr lang="en-US" i="1"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133600"/>
            <a:ext cx="6172200" cy="3201314"/>
          </a:xfrm>
          <a:prstGeom prst="rect">
            <a:avLst/>
          </a:prstGeom>
        </p:spPr>
      </p:pic>
      <p:sp>
        <p:nvSpPr>
          <p:cNvPr id="5" name="TextBox 4"/>
          <p:cNvSpPr txBox="1"/>
          <p:nvPr/>
        </p:nvSpPr>
        <p:spPr>
          <a:xfrm>
            <a:off x="2133600" y="3396734"/>
            <a:ext cx="891206" cy="369332"/>
          </a:xfrm>
          <a:prstGeom prst="rect">
            <a:avLst/>
          </a:prstGeom>
          <a:noFill/>
        </p:spPr>
        <p:txBody>
          <a:bodyPr wrap="none" rtlCol="0">
            <a:spAutoFit/>
          </a:bodyPr>
          <a:lstStyle/>
          <a:p>
            <a:r>
              <a:rPr lang="en-US" dirty="0" smtClean="0"/>
              <a:t>SENATE</a:t>
            </a:r>
            <a:endParaRPr lang="en-US" dirty="0"/>
          </a:p>
        </p:txBody>
      </p:sp>
      <p:sp>
        <p:nvSpPr>
          <p:cNvPr id="6" name="TextBox 5"/>
          <p:cNvSpPr txBox="1"/>
          <p:nvPr/>
        </p:nvSpPr>
        <p:spPr>
          <a:xfrm>
            <a:off x="5943600" y="3396734"/>
            <a:ext cx="846707" cy="369332"/>
          </a:xfrm>
          <a:prstGeom prst="rect">
            <a:avLst/>
          </a:prstGeom>
          <a:noFill/>
        </p:spPr>
        <p:txBody>
          <a:bodyPr wrap="none" rtlCol="0">
            <a:spAutoFit/>
          </a:bodyPr>
          <a:lstStyle/>
          <a:p>
            <a:r>
              <a:rPr lang="en-US" dirty="0" smtClean="0"/>
              <a:t>HOUSE</a:t>
            </a:r>
            <a:endParaRPr lang="en-US" dirty="0"/>
          </a:p>
        </p:txBody>
      </p:sp>
    </p:spTree>
    <p:extLst>
      <p:ext uri="{BB962C8B-B14F-4D97-AF65-F5344CB8AC3E}">
        <p14:creationId xmlns:p14="http://schemas.microsoft.com/office/powerpoint/2010/main" val="300880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Review: Power of the Purse</a:t>
            </a:r>
            <a:endParaRPr lang="en-US" b="1" dirty="0"/>
          </a:p>
        </p:txBody>
      </p:sp>
      <p:sp>
        <p:nvSpPr>
          <p:cNvPr id="5" name="Content Placeholder 4"/>
          <p:cNvSpPr>
            <a:spLocks noGrp="1"/>
          </p:cNvSpPr>
          <p:nvPr>
            <p:ph idx="1"/>
          </p:nvPr>
        </p:nvSpPr>
        <p:spPr>
          <a:xfrm>
            <a:off x="457200" y="1600200"/>
            <a:ext cx="8382000" cy="4953000"/>
          </a:xfrm>
        </p:spPr>
        <p:txBody>
          <a:bodyPr>
            <a:normAutofit/>
          </a:bodyPr>
          <a:lstStyle/>
          <a:p>
            <a:r>
              <a:rPr lang="en-US" dirty="0" smtClean="0"/>
              <a:t>No money can be drawn from the U.S. treasury without approval of Congress</a:t>
            </a:r>
          </a:p>
          <a:p>
            <a:endParaRPr lang="en-US" dirty="0" smtClean="0"/>
          </a:p>
          <a:p>
            <a:r>
              <a:rPr lang="en-US" dirty="0" smtClean="0"/>
              <a:t>Congress…</a:t>
            </a:r>
          </a:p>
          <a:p>
            <a:pPr lvl="1"/>
            <a:r>
              <a:rPr lang="en-US" dirty="0" smtClean="0"/>
              <a:t>Appropriates public money</a:t>
            </a:r>
          </a:p>
          <a:p>
            <a:pPr lvl="1"/>
            <a:r>
              <a:rPr lang="en-US" dirty="0" smtClean="0"/>
              <a:t>Raises taxes</a:t>
            </a:r>
          </a:p>
          <a:p>
            <a:pPr lvl="1"/>
            <a:endParaRPr lang="en-US" dirty="0"/>
          </a:p>
          <a:p>
            <a:r>
              <a:rPr lang="en-US" dirty="0" smtClean="0"/>
              <a:t>Each House…</a:t>
            </a:r>
          </a:p>
          <a:p>
            <a:pPr lvl="1"/>
            <a:r>
              <a:rPr lang="en-US" dirty="0" smtClean="0"/>
              <a:t>Has Appropriation and Budget committees</a:t>
            </a:r>
          </a:p>
        </p:txBody>
      </p:sp>
    </p:spTree>
    <p:extLst>
      <p:ext uri="{BB962C8B-B14F-4D97-AF65-F5344CB8AC3E}">
        <p14:creationId xmlns:p14="http://schemas.microsoft.com/office/powerpoint/2010/main" val="384188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Difference Between Enumerated and Implied Powers?</a:t>
            </a:r>
            <a:endParaRPr lang="en-US" dirty="0"/>
          </a:p>
        </p:txBody>
      </p:sp>
      <p:sp>
        <p:nvSpPr>
          <p:cNvPr id="5" name="Text Placeholder 4"/>
          <p:cNvSpPr>
            <a:spLocks noGrp="1"/>
          </p:cNvSpPr>
          <p:nvPr>
            <p:ph type="body" idx="1"/>
          </p:nvPr>
        </p:nvSpPr>
        <p:spPr/>
        <p:txBody>
          <a:bodyPr/>
          <a:lstStyle/>
          <a:p>
            <a:pPr algn="ctr"/>
            <a:r>
              <a:rPr lang="en-US" dirty="0" smtClean="0"/>
              <a:t>Enumerated Powers</a:t>
            </a:r>
            <a:endParaRPr lang="en-US" dirty="0"/>
          </a:p>
        </p:txBody>
      </p:sp>
      <p:sp>
        <p:nvSpPr>
          <p:cNvPr id="7" name="Text Placeholder 6"/>
          <p:cNvSpPr>
            <a:spLocks noGrp="1"/>
          </p:cNvSpPr>
          <p:nvPr>
            <p:ph type="body" sz="half" idx="3"/>
          </p:nvPr>
        </p:nvSpPr>
        <p:spPr>
          <a:xfrm>
            <a:off x="4645025" y="1546226"/>
            <a:ext cx="4041775" cy="639762"/>
          </a:xfrm>
        </p:spPr>
        <p:txBody>
          <a:bodyPr/>
          <a:lstStyle/>
          <a:p>
            <a:pPr algn="ctr"/>
            <a:r>
              <a:rPr lang="en-US" dirty="0" smtClean="0"/>
              <a:t>Implied Powers</a:t>
            </a:r>
            <a:endParaRPr lang="en-US" dirty="0"/>
          </a:p>
        </p:txBody>
      </p:sp>
      <p:sp>
        <p:nvSpPr>
          <p:cNvPr id="6" name="Content Placeholder 5"/>
          <p:cNvSpPr>
            <a:spLocks noGrp="1"/>
          </p:cNvSpPr>
          <p:nvPr>
            <p:ph sz="quarter" idx="2"/>
          </p:nvPr>
        </p:nvSpPr>
        <p:spPr/>
        <p:txBody>
          <a:bodyPr/>
          <a:lstStyle/>
          <a:p>
            <a:r>
              <a:rPr lang="en-US" dirty="0" smtClean="0"/>
              <a:t>Expressed means that they are explicitly written in the Constitution, giving Congress the direct power to regulate those areas</a:t>
            </a:r>
            <a:endParaRPr lang="en-US" dirty="0"/>
          </a:p>
        </p:txBody>
      </p:sp>
      <p:sp>
        <p:nvSpPr>
          <p:cNvPr id="8" name="Content Placeholder 7"/>
          <p:cNvSpPr>
            <a:spLocks noGrp="1"/>
          </p:cNvSpPr>
          <p:nvPr>
            <p:ph sz="quarter" idx="4"/>
          </p:nvPr>
        </p:nvSpPr>
        <p:spPr/>
        <p:txBody>
          <a:bodyPr/>
          <a:lstStyle/>
          <a:p>
            <a:r>
              <a:rPr lang="en-US" dirty="0" smtClean="0"/>
              <a:t>Implied means that they are powers taken by Congress through reasonable deduction from the enumerated powers</a:t>
            </a:r>
          </a:p>
          <a:p>
            <a:endParaRPr lang="en-US" dirty="0" smtClean="0"/>
          </a:p>
          <a:p>
            <a:r>
              <a:rPr lang="en-US" dirty="0" smtClean="0"/>
              <a:t>The “Necessary and Proper” Clause</a:t>
            </a:r>
          </a:p>
          <a:p>
            <a:pPr lvl="1"/>
            <a:endParaRPr lang="en-US" dirty="0"/>
          </a:p>
        </p:txBody>
      </p:sp>
    </p:spTree>
    <p:extLst>
      <p:ext uri="{BB962C8B-B14F-4D97-AF65-F5344CB8AC3E}">
        <p14:creationId xmlns:p14="http://schemas.microsoft.com/office/powerpoint/2010/main" val="194010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Power to Regulate Interstate Commerce</a:t>
            </a:r>
            <a:endParaRPr lang="en-US" b="1" dirty="0"/>
          </a:p>
        </p:txBody>
      </p:sp>
      <p:sp>
        <p:nvSpPr>
          <p:cNvPr id="3" name="Text Placeholder 2"/>
          <p:cNvSpPr>
            <a:spLocks noGrp="1"/>
          </p:cNvSpPr>
          <p:nvPr>
            <p:ph type="body" idx="1"/>
          </p:nvPr>
        </p:nvSpPr>
        <p:spPr/>
        <p:txBody>
          <a:bodyPr/>
          <a:lstStyle/>
          <a:p>
            <a:pPr algn="ctr"/>
            <a:r>
              <a:rPr lang="en-US" dirty="0" smtClean="0"/>
              <a:t>Enumerated </a:t>
            </a:r>
            <a:endParaRPr lang="en-US" dirty="0"/>
          </a:p>
        </p:txBody>
      </p:sp>
      <p:sp>
        <p:nvSpPr>
          <p:cNvPr id="4" name="Text Placeholder 3"/>
          <p:cNvSpPr>
            <a:spLocks noGrp="1"/>
          </p:cNvSpPr>
          <p:nvPr>
            <p:ph type="body" sz="half" idx="3"/>
          </p:nvPr>
        </p:nvSpPr>
        <p:spPr/>
        <p:txBody>
          <a:bodyPr/>
          <a:lstStyle/>
          <a:p>
            <a:pPr algn="ctr"/>
            <a:r>
              <a:rPr lang="en-US" dirty="0" smtClean="0"/>
              <a:t>implied</a:t>
            </a:r>
            <a:endParaRPr lang="en-US" dirty="0"/>
          </a:p>
        </p:txBody>
      </p:sp>
      <p:sp>
        <p:nvSpPr>
          <p:cNvPr id="5" name="Content Placeholder 4"/>
          <p:cNvSpPr>
            <a:spLocks noGrp="1"/>
          </p:cNvSpPr>
          <p:nvPr>
            <p:ph sz="quarter" idx="2"/>
          </p:nvPr>
        </p:nvSpPr>
        <p:spPr/>
        <p:txBody>
          <a:bodyPr>
            <a:normAutofit fontScale="92500" lnSpcReduction="10000"/>
          </a:bodyPr>
          <a:lstStyle/>
          <a:p>
            <a:r>
              <a:rPr lang="en-US" dirty="0" smtClean="0"/>
              <a:t>“to regulate Commerce with foreign Nations, and among the several states, and with the Indian Tribes”</a:t>
            </a:r>
          </a:p>
          <a:p>
            <a:endParaRPr lang="en-US" dirty="0" smtClean="0"/>
          </a:p>
          <a:p>
            <a:r>
              <a:rPr lang="en-US" dirty="0" smtClean="0"/>
              <a:t>The Congress can make laws regulating domestic and foreign trade</a:t>
            </a:r>
          </a:p>
          <a:p>
            <a:endParaRPr lang="en-US" dirty="0" smtClean="0"/>
          </a:p>
          <a:p>
            <a:r>
              <a:rPr lang="en-US" dirty="0" smtClean="0"/>
              <a:t>Cannot favor one state over another</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Establish a minimum wage</a:t>
            </a:r>
          </a:p>
          <a:p>
            <a:endParaRPr lang="en-US" dirty="0" smtClean="0"/>
          </a:p>
          <a:p>
            <a:r>
              <a:rPr lang="en-US" dirty="0" smtClean="0"/>
              <a:t>Ban discrimination in workplaces and public facilities</a:t>
            </a:r>
          </a:p>
          <a:p>
            <a:endParaRPr lang="en-US" dirty="0" smtClean="0"/>
          </a:p>
          <a:p>
            <a:r>
              <a:rPr lang="en-US" dirty="0" smtClean="0"/>
              <a:t>Pass laws protecting the disabled</a:t>
            </a:r>
          </a:p>
          <a:p>
            <a:endParaRPr lang="en-US" dirty="0" smtClean="0"/>
          </a:p>
          <a:p>
            <a:r>
              <a:rPr lang="en-US" dirty="0" smtClean="0"/>
              <a:t>Regulate Banking</a:t>
            </a:r>
            <a:endParaRPr lang="en-US" dirty="0"/>
          </a:p>
        </p:txBody>
      </p:sp>
    </p:spTree>
    <p:extLst>
      <p:ext uri="{BB962C8B-B14F-4D97-AF65-F5344CB8AC3E}">
        <p14:creationId xmlns:p14="http://schemas.microsoft.com/office/powerpoint/2010/main" val="247040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SCOTUS Case, Enumerated Power</a:t>
            </a:r>
            <a:endParaRPr lang="en-US" b="1" dirty="0"/>
          </a:p>
        </p:txBody>
      </p:sp>
      <p:sp>
        <p:nvSpPr>
          <p:cNvPr id="8" name="Content Placeholder 7"/>
          <p:cNvSpPr>
            <a:spLocks noGrp="1"/>
          </p:cNvSpPr>
          <p:nvPr>
            <p:ph idx="1"/>
          </p:nvPr>
        </p:nvSpPr>
        <p:spPr/>
        <p:txBody>
          <a:bodyPr>
            <a:normAutofit fontScale="92500"/>
          </a:bodyPr>
          <a:lstStyle/>
          <a:p>
            <a:pPr>
              <a:defRPr/>
            </a:pPr>
            <a:r>
              <a:rPr lang="en-US" altLang="en-US" dirty="0"/>
              <a:t>Gibbons v. Ogden ruling makes a loop hole giving Congress power to take control over any issue involving the movement of people, or things</a:t>
            </a:r>
          </a:p>
          <a:p>
            <a:pPr lvl="1">
              <a:defRPr/>
            </a:pPr>
            <a:r>
              <a:rPr lang="en-US" altLang="en-US" sz="2700" dirty="0"/>
              <a:t>Ogden had a state license to operate in the Hudson River</a:t>
            </a:r>
          </a:p>
          <a:p>
            <a:pPr lvl="1">
              <a:defRPr/>
            </a:pPr>
            <a:r>
              <a:rPr lang="en-US" altLang="en-US" sz="2700" dirty="0"/>
              <a:t>Gibbons saw potential profit from multiple states and obtained a federal license to operate on the Hudson River</a:t>
            </a:r>
          </a:p>
          <a:p>
            <a:pPr lvl="1">
              <a:defRPr/>
            </a:pPr>
            <a:r>
              <a:rPr lang="en-US" altLang="en-US" sz="2700" dirty="0"/>
              <a:t>Gibbons won- </a:t>
            </a:r>
            <a:r>
              <a:rPr lang="en-US" altLang="en-US" sz="2700" dirty="0" smtClean="0"/>
              <a:t>which increased Federal power (in the context of Federalism)</a:t>
            </a:r>
            <a:endParaRPr lang="en-US" altLang="en-US" sz="2700" dirty="0"/>
          </a:p>
          <a:p>
            <a:endParaRPr lang="en-US" dirty="0"/>
          </a:p>
        </p:txBody>
      </p:sp>
    </p:spTree>
    <p:extLst>
      <p:ext uri="{BB962C8B-B14F-4D97-AF65-F5344CB8AC3E}">
        <p14:creationId xmlns:p14="http://schemas.microsoft.com/office/powerpoint/2010/main" val="94930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Power to Borrow Money</a:t>
            </a:r>
            <a:endParaRPr lang="en-US" b="1" dirty="0"/>
          </a:p>
        </p:txBody>
      </p:sp>
      <p:sp>
        <p:nvSpPr>
          <p:cNvPr id="3" name="Text Placeholder 2"/>
          <p:cNvSpPr>
            <a:spLocks noGrp="1"/>
          </p:cNvSpPr>
          <p:nvPr>
            <p:ph type="body" idx="1"/>
          </p:nvPr>
        </p:nvSpPr>
        <p:spPr/>
        <p:txBody>
          <a:bodyPr/>
          <a:lstStyle/>
          <a:p>
            <a:pPr algn="ctr"/>
            <a:r>
              <a:rPr lang="en-US" dirty="0" smtClean="0"/>
              <a:t>Enumerated</a:t>
            </a:r>
            <a:endParaRPr lang="en-US" dirty="0"/>
          </a:p>
        </p:txBody>
      </p:sp>
      <p:sp>
        <p:nvSpPr>
          <p:cNvPr id="4" name="Text Placeholder 3"/>
          <p:cNvSpPr>
            <a:spLocks noGrp="1"/>
          </p:cNvSpPr>
          <p:nvPr>
            <p:ph type="body" sz="half" idx="3"/>
          </p:nvPr>
        </p:nvSpPr>
        <p:spPr/>
        <p:txBody>
          <a:bodyPr/>
          <a:lstStyle/>
          <a:p>
            <a:pPr algn="ctr"/>
            <a:r>
              <a:rPr lang="en-US" dirty="0" smtClean="0"/>
              <a:t>Implied</a:t>
            </a:r>
            <a:endParaRPr lang="en-US" dirty="0"/>
          </a:p>
        </p:txBody>
      </p:sp>
      <p:sp>
        <p:nvSpPr>
          <p:cNvPr id="5" name="Content Placeholder 4"/>
          <p:cNvSpPr>
            <a:spLocks noGrp="1"/>
          </p:cNvSpPr>
          <p:nvPr>
            <p:ph sz="quarter" idx="2"/>
          </p:nvPr>
        </p:nvSpPr>
        <p:spPr/>
        <p:txBody>
          <a:bodyPr/>
          <a:lstStyle/>
          <a:p>
            <a:r>
              <a:rPr lang="en-US" dirty="0" smtClean="0"/>
              <a:t>“to borrow money on the credit of the United States”</a:t>
            </a:r>
          </a:p>
          <a:p>
            <a:endParaRPr lang="en-US" dirty="0" smtClean="0"/>
          </a:p>
          <a:p>
            <a:r>
              <a:rPr lang="en-US" dirty="0" smtClean="0"/>
              <a:t>No limit on how much we can borrow</a:t>
            </a:r>
          </a:p>
          <a:p>
            <a:endParaRPr lang="en-US" dirty="0" smtClean="0"/>
          </a:p>
          <a:p>
            <a:r>
              <a:rPr lang="en-US" dirty="0" smtClean="0"/>
              <a:t>No limitations on the reasons for borrowing</a:t>
            </a:r>
            <a:endParaRPr lang="en-US" dirty="0"/>
          </a:p>
        </p:txBody>
      </p:sp>
      <p:sp>
        <p:nvSpPr>
          <p:cNvPr id="6" name="Content Placeholder 5"/>
          <p:cNvSpPr>
            <a:spLocks noGrp="1"/>
          </p:cNvSpPr>
          <p:nvPr>
            <p:ph sz="quarter" idx="4"/>
          </p:nvPr>
        </p:nvSpPr>
        <p:spPr/>
        <p:txBody>
          <a:bodyPr/>
          <a:lstStyle/>
          <a:p>
            <a:r>
              <a:rPr lang="en-US" dirty="0" smtClean="0"/>
              <a:t>The power to establish the Federal Reserve System of Banks</a:t>
            </a:r>
            <a:endParaRPr lang="en-US" dirty="0"/>
          </a:p>
        </p:txBody>
      </p:sp>
    </p:spTree>
    <p:extLst>
      <p:ext uri="{BB962C8B-B14F-4D97-AF65-F5344CB8AC3E}">
        <p14:creationId xmlns:p14="http://schemas.microsoft.com/office/powerpoint/2010/main" val="297289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SCOTUS Case: Implied Powers</a:t>
            </a:r>
            <a:endParaRPr lang="en-US" b="1" dirty="0"/>
          </a:p>
        </p:txBody>
      </p:sp>
      <p:sp>
        <p:nvSpPr>
          <p:cNvPr id="8" name="Content Placeholder 7"/>
          <p:cNvSpPr>
            <a:spLocks noGrp="1"/>
          </p:cNvSpPr>
          <p:nvPr>
            <p:ph idx="1"/>
          </p:nvPr>
        </p:nvSpPr>
        <p:spPr>
          <a:xfrm>
            <a:off x="228600" y="1676400"/>
            <a:ext cx="8763000" cy="4449763"/>
          </a:xfrm>
        </p:spPr>
        <p:txBody>
          <a:bodyPr>
            <a:normAutofit/>
          </a:bodyPr>
          <a:lstStyle/>
          <a:p>
            <a:pPr>
              <a:buClr>
                <a:schemeClr val="lt2"/>
              </a:buClr>
            </a:pPr>
            <a:r>
              <a:rPr lang="en-US" b="1" i="1" dirty="0">
                <a:ea typeface="Times New Roman"/>
                <a:cs typeface="Times New Roman"/>
                <a:sym typeface="Times New Roman"/>
              </a:rPr>
              <a:t>McCulloch v. Maryland</a:t>
            </a:r>
            <a:r>
              <a:rPr lang="en-US" b="1" dirty="0">
                <a:ea typeface="Times New Roman"/>
                <a:cs typeface="Times New Roman"/>
                <a:sym typeface="Times New Roman"/>
              </a:rPr>
              <a:t> (1819)- REQUIRED CASE-</a:t>
            </a:r>
            <a:endParaRPr lang="en-US" dirty="0"/>
          </a:p>
          <a:p>
            <a:pPr>
              <a:spcBef>
                <a:spcPts val="560"/>
              </a:spcBef>
              <a:buClr>
                <a:schemeClr val="lt1"/>
              </a:buClr>
              <a:buSzPts val="2800"/>
              <a:buFont typeface="Times New Roman"/>
              <a:buChar char="•"/>
            </a:pPr>
            <a:r>
              <a:rPr lang="en-US" dirty="0">
                <a:ea typeface="Times New Roman"/>
                <a:cs typeface="Times New Roman"/>
                <a:sym typeface="Times New Roman"/>
              </a:rPr>
              <a:t>Could Congress form the National </a:t>
            </a:r>
            <a:r>
              <a:rPr lang="en-US" dirty="0" smtClean="0">
                <a:ea typeface="Times New Roman"/>
                <a:cs typeface="Times New Roman"/>
                <a:sym typeface="Times New Roman"/>
              </a:rPr>
              <a:t>Bank, when it was not an enumerated power? </a:t>
            </a:r>
          </a:p>
          <a:p>
            <a:pPr lvl="1">
              <a:spcBef>
                <a:spcPts val="560"/>
              </a:spcBef>
              <a:buClr>
                <a:schemeClr val="lt1"/>
              </a:buClr>
              <a:buSzPts val="2800"/>
              <a:buFont typeface="Times New Roman"/>
              <a:buChar char="•"/>
            </a:pPr>
            <a:r>
              <a:rPr lang="en-US" dirty="0">
                <a:ea typeface="Times New Roman"/>
                <a:cs typeface="Times New Roman"/>
                <a:sym typeface="Times New Roman"/>
              </a:rPr>
              <a:t>The Court upheld the use of implied powers (</a:t>
            </a:r>
            <a:r>
              <a:rPr lang="en-US" u="sng" dirty="0">
                <a:ea typeface="Times New Roman"/>
                <a:cs typeface="Times New Roman"/>
                <a:sym typeface="Times New Roman"/>
              </a:rPr>
              <a:t>elastic clause</a:t>
            </a:r>
            <a:r>
              <a:rPr lang="en-US" dirty="0">
                <a:ea typeface="Times New Roman"/>
                <a:cs typeface="Times New Roman"/>
                <a:sym typeface="Times New Roman"/>
              </a:rPr>
              <a:t>) and the supremacy of federal law</a:t>
            </a:r>
            <a:endParaRPr lang="en-US" dirty="0"/>
          </a:p>
          <a:p>
            <a:pPr lvl="1">
              <a:spcBef>
                <a:spcPts val="560"/>
              </a:spcBef>
              <a:buClr>
                <a:schemeClr val="lt1"/>
              </a:buClr>
              <a:buSzPts val="2800"/>
              <a:buFont typeface="Times New Roman"/>
              <a:buChar char="•"/>
            </a:pPr>
            <a:r>
              <a:rPr lang="en-US" dirty="0" smtClean="0"/>
              <a:t>Implied powers from “coin money,” “borrow money,” “collect taxes,” “determine laws on bankruptcy,” and “punish counterfeiting.”</a:t>
            </a:r>
            <a:br>
              <a:rPr lang="en-US" dirty="0" smtClean="0"/>
            </a:br>
            <a:endParaRPr lang="en-US" dirty="0"/>
          </a:p>
        </p:txBody>
      </p:sp>
    </p:spTree>
    <p:extLst>
      <p:ext uri="{BB962C8B-B14F-4D97-AF65-F5344CB8AC3E}">
        <p14:creationId xmlns:p14="http://schemas.microsoft.com/office/powerpoint/2010/main" val="2979435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Power to Raise an Army and Navy</a:t>
            </a:r>
            <a:endParaRPr lang="en-US" b="1" dirty="0"/>
          </a:p>
        </p:txBody>
      </p:sp>
      <p:sp>
        <p:nvSpPr>
          <p:cNvPr id="3" name="Text Placeholder 2"/>
          <p:cNvSpPr>
            <a:spLocks noGrp="1"/>
          </p:cNvSpPr>
          <p:nvPr>
            <p:ph type="body" idx="1"/>
          </p:nvPr>
        </p:nvSpPr>
        <p:spPr/>
        <p:txBody>
          <a:bodyPr/>
          <a:lstStyle/>
          <a:p>
            <a:pPr algn="ctr"/>
            <a:r>
              <a:rPr lang="en-US" dirty="0" smtClean="0"/>
              <a:t>Enumerated</a:t>
            </a:r>
            <a:endParaRPr lang="en-US" dirty="0"/>
          </a:p>
        </p:txBody>
      </p:sp>
      <p:sp>
        <p:nvSpPr>
          <p:cNvPr id="4" name="Text Placeholder 3"/>
          <p:cNvSpPr>
            <a:spLocks noGrp="1"/>
          </p:cNvSpPr>
          <p:nvPr>
            <p:ph type="body" sz="half" idx="3"/>
          </p:nvPr>
        </p:nvSpPr>
        <p:spPr/>
        <p:txBody>
          <a:bodyPr/>
          <a:lstStyle/>
          <a:p>
            <a:pPr algn="ctr"/>
            <a:r>
              <a:rPr lang="en-US" dirty="0" smtClean="0"/>
              <a:t>implied</a:t>
            </a:r>
            <a:endParaRPr lang="en-US" dirty="0"/>
          </a:p>
        </p:txBody>
      </p:sp>
      <p:sp>
        <p:nvSpPr>
          <p:cNvPr id="5" name="Content Placeholder 4"/>
          <p:cNvSpPr>
            <a:spLocks noGrp="1"/>
          </p:cNvSpPr>
          <p:nvPr>
            <p:ph sz="quarter" idx="2"/>
          </p:nvPr>
        </p:nvSpPr>
        <p:spPr/>
        <p:txBody>
          <a:bodyPr/>
          <a:lstStyle/>
          <a:p>
            <a:r>
              <a:rPr lang="en-US" dirty="0" smtClean="0"/>
              <a:t>Congress alone has the power to raise and support an Army and Navy</a:t>
            </a:r>
          </a:p>
          <a:p>
            <a:endParaRPr lang="en-US" dirty="0" smtClean="0"/>
          </a:p>
          <a:p>
            <a:r>
              <a:rPr lang="en-US" dirty="0" smtClean="0"/>
              <a:t>Make rules governing our military</a:t>
            </a:r>
          </a:p>
          <a:p>
            <a:endParaRPr lang="en-US" dirty="0" smtClean="0"/>
          </a:p>
          <a:p>
            <a:r>
              <a:rPr lang="en-US" dirty="0" smtClean="0"/>
              <a:t>Declare War</a:t>
            </a:r>
            <a:endParaRPr lang="en-US" dirty="0"/>
          </a:p>
        </p:txBody>
      </p:sp>
      <p:sp>
        <p:nvSpPr>
          <p:cNvPr id="6" name="Content Placeholder 5"/>
          <p:cNvSpPr>
            <a:spLocks noGrp="1"/>
          </p:cNvSpPr>
          <p:nvPr>
            <p:ph sz="quarter" idx="4"/>
          </p:nvPr>
        </p:nvSpPr>
        <p:spPr/>
        <p:txBody>
          <a:bodyPr/>
          <a:lstStyle/>
          <a:p>
            <a:r>
              <a:rPr lang="en-US" dirty="0" smtClean="0"/>
              <a:t>The power to draft Americans into the military</a:t>
            </a:r>
          </a:p>
          <a:p>
            <a:endParaRPr lang="en-US" dirty="0" smtClean="0"/>
          </a:p>
          <a:p>
            <a:r>
              <a:rPr lang="en-US" dirty="0" smtClean="0"/>
              <a:t>Highly controversial, but upheld by Supreme Court in 1917</a:t>
            </a:r>
            <a:endParaRPr lang="en-US" dirty="0"/>
          </a:p>
        </p:txBody>
      </p:sp>
    </p:spTree>
    <p:extLst>
      <p:ext uri="{BB962C8B-B14F-4D97-AF65-F5344CB8AC3E}">
        <p14:creationId xmlns:p14="http://schemas.microsoft.com/office/powerpoint/2010/main" val="240768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Power to Create Naturalization Laws</a:t>
            </a:r>
            <a:endParaRPr lang="en-US" b="1" dirty="0"/>
          </a:p>
        </p:txBody>
      </p:sp>
      <p:sp>
        <p:nvSpPr>
          <p:cNvPr id="3" name="Text Placeholder 2"/>
          <p:cNvSpPr>
            <a:spLocks noGrp="1"/>
          </p:cNvSpPr>
          <p:nvPr>
            <p:ph type="body" idx="1"/>
          </p:nvPr>
        </p:nvSpPr>
        <p:spPr/>
        <p:txBody>
          <a:bodyPr/>
          <a:lstStyle/>
          <a:p>
            <a:pPr algn="ctr"/>
            <a:r>
              <a:rPr lang="en-US" dirty="0" smtClean="0"/>
              <a:t>Enumerated</a:t>
            </a:r>
            <a:endParaRPr lang="en-US" dirty="0"/>
          </a:p>
        </p:txBody>
      </p:sp>
      <p:sp>
        <p:nvSpPr>
          <p:cNvPr id="4" name="Text Placeholder 3"/>
          <p:cNvSpPr>
            <a:spLocks noGrp="1"/>
          </p:cNvSpPr>
          <p:nvPr>
            <p:ph type="body" sz="half" idx="3"/>
          </p:nvPr>
        </p:nvSpPr>
        <p:spPr/>
        <p:txBody>
          <a:bodyPr/>
          <a:lstStyle/>
          <a:p>
            <a:pPr algn="ctr"/>
            <a:r>
              <a:rPr lang="en-US" dirty="0" smtClean="0"/>
              <a:t>Implied</a:t>
            </a:r>
            <a:endParaRPr lang="en-US" dirty="0"/>
          </a:p>
        </p:txBody>
      </p:sp>
      <p:sp>
        <p:nvSpPr>
          <p:cNvPr id="5" name="Content Placeholder 4"/>
          <p:cNvSpPr>
            <a:spLocks noGrp="1"/>
          </p:cNvSpPr>
          <p:nvPr>
            <p:ph sz="quarter" idx="2"/>
          </p:nvPr>
        </p:nvSpPr>
        <p:spPr/>
        <p:txBody>
          <a:bodyPr/>
          <a:lstStyle/>
          <a:p>
            <a:r>
              <a:rPr lang="en-US" dirty="0" smtClean="0"/>
              <a:t>“To establish an uniform Rule of Naturalization.”</a:t>
            </a:r>
          </a:p>
          <a:p>
            <a:endParaRPr lang="en-US" dirty="0" smtClean="0"/>
          </a:p>
          <a:p>
            <a:r>
              <a:rPr lang="en-US" dirty="0" smtClean="0"/>
              <a:t>Congress set up the process for immigrants becoming citizens</a:t>
            </a:r>
            <a:endParaRPr lang="en-US" dirty="0"/>
          </a:p>
        </p:txBody>
      </p:sp>
      <p:sp>
        <p:nvSpPr>
          <p:cNvPr id="6" name="Content Placeholder 5"/>
          <p:cNvSpPr>
            <a:spLocks noGrp="1"/>
          </p:cNvSpPr>
          <p:nvPr>
            <p:ph sz="quarter" idx="4"/>
          </p:nvPr>
        </p:nvSpPr>
        <p:spPr/>
        <p:txBody>
          <a:bodyPr/>
          <a:lstStyle/>
          <a:p>
            <a:r>
              <a:rPr lang="en-US" dirty="0" smtClean="0"/>
              <a:t>The power to regulate and limit immigration</a:t>
            </a:r>
          </a:p>
          <a:p>
            <a:endParaRPr lang="en-US" dirty="0" smtClean="0"/>
          </a:p>
          <a:p>
            <a:r>
              <a:rPr lang="en-US" dirty="0" smtClean="0"/>
              <a:t>Quotas are placed on the number of people that can immigrate here every year</a:t>
            </a:r>
            <a:endParaRPr lang="en-US" dirty="0"/>
          </a:p>
        </p:txBody>
      </p:sp>
    </p:spTree>
    <p:extLst>
      <p:ext uri="{BB962C8B-B14F-4D97-AF65-F5344CB8AC3E}">
        <p14:creationId xmlns:p14="http://schemas.microsoft.com/office/powerpoint/2010/main" val="368338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Power to Establish Post Offices</a:t>
            </a:r>
            <a:endParaRPr lang="en-US" b="1" dirty="0"/>
          </a:p>
        </p:txBody>
      </p:sp>
      <p:sp>
        <p:nvSpPr>
          <p:cNvPr id="3" name="Text Placeholder 2"/>
          <p:cNvSpPr>
            <a:spLocks noGrp="1"/>
          </p:cNvSpPr>
          <p:nvPr>
            <p:ph type="body" idx="1"/>
          </p:nvPr>
        </p:nvSpPr>
        <p:spPr/>
        <p:txBody>
          <a:bodyPr/>
          <a:lstStyle/>
          <a:p>
            <a:pPr algn="ctr"/>
            <a:r>
              <a:rPr lang="en-US" dirty="0" smtClean="0"/>
              <a:t>Enumerated</a:t>
            </a:r>
            <a:endParaRPr lang="en-US" dirty="0"/>
          </a:p>
        </p:txBody>
      </p:sp>
      <p:sp>
        <p:nvSpPr>
          <p:cNvPr id="4" name="Text Placeholder 3"/>
          <p:cNvSpPr>
            <a:spLocks noGrp="1"/>
          </p:cNvSpPr>
          <p:nvPr>
            <p:ph type="body" sz="half" idx="3"/>
          </p:nvPr>
        </p:nvSpPr>
        <p:spPr/>
        <p:txBody>
          <a:bodyPr/>
          <a:lstStyle/>
          <a:p>
            <a:pPr algn="ctr"/>
            <a:r>
              <a:rPr lang="en-US" dirty="0" smtClean="0"/>
              <a:t>Implied</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“to establish Post Offices and Post roads”</a:t>
            </a:r>
          </a:p>
          <a:p>
            <a:endParaRPr lang="en-US" dirty="0" smtClean="0"/>
          </a:p>
          <a:p>
            <a:r>
              <a:rPr lang="en-US" dirty="0" smtClean="0"/>
              <a:t>Provides for the carrying of the mail</a:t>
            </a:r>
          </a:p>
          <a:p>
            <a:endParaRPr lang="en-US" dirty="0" smtClean="0"/>
          </a:p>
          <a:p>
            <a:r>
              <a:rPr lang="en-US" dirty="0" smtClean="0"/>
              <a:t>“Post Roads” include rail lines, airways, and waters in US while mail is travelling on them</a:t>
            </a:r>
            <a:endParaRPr lang="en-US" dirty="0"/>
          </a:p>
        </p:txBody>
      </p:sp>
      <p:sp>
        <p:nvSpPr>
          <p:cNvPr id="6" name="Content Placeholder 5"/>
          <p:cNvSpPr>
            <a:spLocks noGrp="1"/>
          </p:cNvSpPr>
          <p:nvPr>
            <p:ph sz="quarter" idx="4"/>
          </p:nvPr>
        </p:nvSpPr>
        <p:spPr/>
        <p:txBody>
          <a:bodyPr/>
          <a:lstStyle/>
          <a:p>
            <a:r>
              <a:rPr lang="en-US" dirty="0" smtClean="0"/>
              <a:t>Prohibit mail fraud and obstruction of the mail</a:t>
            </a:r>
          </a:p>
          <a:p>
            <a:endParaRPr lang="en-US" dirty="0" smtClean="0"/>
          </a:p>
          <a:p>
            <a:endParaRPr lang="en-US" dirty="0" smtClean="0"/>
          </a:p>
          <a:p>
            <a:r>
              <a:rPr lang="en-US" dirty="0" smtClean="0"/>
              <a:t>Bar the shipping of certain items through the mail</a:t>
            </a:r>
            <a:endParaRPr lang="en-US" dirty="0"/>
          </a:p>
        </p:txBody>
      </p:sp>
    </p:spTree>
    <p:extLst>
      <p:ext uri="{BB962C8B-B14F-4D97-AF65-F5344CB8AC3E}">
        <p14:creationId xmlns:p14="http://schemas.microsoft.com/office/powerpoint/2010/main" val="2058694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r>
              <a:rPr lang="en-US" b="1" dirty="0" smtClean="0"/>
              <a:t>Duties of Each House</a:t>
            </a:r>
            <a:endParaRPr lang="en-US" b="1" dirty="0"/>
          </a:p>
        </p:txBody>
      </p:sp>
      <p:sp>
        <p:nvSpPr>
          <p:cNvPr id="5" name="Content Placeholder 4"/>
          <p:cNvSpPr>
            <a:spLocks noGrp="1"/>
          </p:cNvSpPr>
          <p:nvPr>
            <p:ph sz="half" idx="1"/>
          </p:nvPr>
        </p:nvSpPr>
        <p:spPr>
          <a:xfrm>
            <a:off x="228600" y="1143000"/>
            <a:ext cx="5562600" cy="5562600"/>
          </a:xfrm>
        </p:spPr>
        <p:txBody>
          <a:bodyPr>
            <a:normAutofit fontScale="92500" lnSpcReduction="10000"/>
          </a:bodyPr>
          <a:lstStyle/>
          <a:p>
            <a:r>
              <a:rPr lang="en-US" sz="2400" b="1" dirty="0" smtClean="0"/>
              <a:t>House only duties</a:t>
            </a:r>
          </a:p>
          <a:p>
            <a:pPr lvl="1"/>
            <a:r>
              <a:rPr lang="en-US" dirty="0" smtClean="0"/>
              <a:t>Originate revenue bills </a:t>
            </a:r>
          </a:p>
          <a:p>
            <a:pPr lvl="2"/>
            <a:r>
              <a:rPr lang="en-US" dirty="0"/>
              <a:t>t</a:t>
            </a:r>
            <a:r>
              <a:rPr lang="en-US" dirty="0" smtClean="0"/>
              <a:t>hough all bills must be approved in both houses, they must originate in the House</a:t>
            </a:r>
          </a:p>
          <a:p>
            <a:pPr lvl="1"/>
            <a:r>
              <a:rPr lang="en-US" dirty="0" smtClean="0"/>
              <a:t>Power of impeachment </a:t>
            </a:r>
          </a:p>
          <a:p>
            <a:pPr lvl="2"/>
            <a:r>
              <a:rPr lang="en-US" dirty="0"/>
              <a:t>p</a:t>
            </a:r>
            <a:r>
              <a:rPr lang="en-US" dirty="0" smtClean="0"/>
              <a:t>ower to </a:t>
            </a:r>
            <a:r>
              <a:rPr lang="en-US" b="1" dirty="0" smtClean="0"/>
              <a:t>charge</a:t>
            </a:r>
            <a:r>
              <a:rPr lang="en-US" dirty="0" smtClean="0"/>
              <a:t> the president, vice-president, federal judges, and other national officials </a:t>
            </a:r>
            <a:r>
              <a:rPr lang="en-US" b="1" dirty="0" smtClean="0"/>
              <a:t>with serious crimes</a:t>
            </a:r>
            <a:r>
              <a:rPr lang="en-US" dirty="0" smtClean="0"/>
              <a:t/>
            </a:r>
            <a:br>
              <a:rPr lang="en-US" dirty="0" smtClean="0"/>
            </a:br>
            <a:endParaRPr lang="en-US" dirty="0" smtClean="0"/>
          </a:p>
          <a:p>
            <a:r>
              <a:rPr lang="en-US" sz="2400" b="1" dirty="0" smtClean="0"/>
              <a:t>Senate only duties</a:t>
            </a:r>
          </a:p>
          <a:p>
            <a:pPr lvl="1"/>
            <a:r>
              <a:rPr lang="en-US" dirty="0" smtClean="0"/>
              <a:t>Senate acts as court in cases of impeachment (2/3 vote to </a:t>
            </a:r>
            <a:r>
              <a:rPr lang="en-US" b="1" dirty="0" smtClean="0"/>
              <a:t>convict and remove from office</a:t>
            </a:r>
            <a:r>
              <a:rPr lang="en-US" dirty="0" smtClean="0"/>
              <a:t>)</a:t>
            </a:r>
          </a:p>
          <a:p>
            <a:pPr lvl="1"/>
            <a:r>
              <a:rPr lang="en-US" dirty="0" smtClean="0"/>
              <a:t>Confirm presidential appointments</a:t>
            </a:r>
          </a:p>
          <a:p>
            <a:pPr lvl="2"/>
            <a:r>
              <a:rPr lang="en-US" dirty="0"/>
              <a:t>f</a:t>
            </a:r>
            <a:r>
              <a:rPr lang="en-US" dirty="0" smtClean="0"/>
              <a:t>ederal judges and justices, cabinet posts, ambassadors</a:t>
            </a:r>
          </a:p>
          <a:p>
            <a:pPr lvl="1"/>
            <a:r>
              <a:rPr lang="en-US" dirty="0" smtClean="0"/>
              <a:t>Approve treaties by a 2/3 vote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199" y="1143000"/>
            <a:ext cx="3287059" cy="2514600"/>
          </a:xfr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36370"/>
          <a:stretch/>
        </p:blipFill>
        <p:spPr>
          <a:xfrm>
            <a:off x="5791200" y="3810000"/>
            <a:ext cx="3328632" cy="2743200"/>
          </a:xfrm>
          <a:prstGeom prst="rect">
            <a:avLst/>
          </a:prstGeom>
        </p:spPr>
      </p:pic>
    </p:spTree>
    <p:extLst>
      <p:ext uri="{BB962C8B-B14F-4D97-AF65-F5344CB8AC3E}">
        <p14:creationId xmlns:p14="http://schemas.microsoft.com/office/powerpoint/2010/main" val="14351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Idea</a:t>
            </a:r>
            <a:endParaRPr lang="en-US" dirty="0"/>
          </a:p>
        </p:txBody>
      </p:sp>
      <p:sp>
        <p:nvSpPr>
          <p:cNvPr id="5" name="Text Placeholder 4"/>
          <p:cNvSpPr>
            <a:spLocks noGrp="1"/>
          </p:cNvSpPr>
          <p:nvPr>
            <p:ph type="body" idx="1"/>
          </p:nvPr>
        </p:nvSpPr>
        <p:spPr/>
        <p:txBody>
          <a:bodyPr/>
          <a:lstStyle/>
          <a:p>
            <a:r>
              <a:rPr lang="en-US" dirty="0" smtClean="0"/>
              <a:t>The system of checks &amp; balances in Congress helps keep an appropriate balance between majority rule and minority rights</a:t>
            </a:r>
            <a:endParaRPr lang="en-US" dirty="0"/>
          </a:p>
        </p:txBody>
      </p:sp>
    </p:spTree>
    <p:extLst>
      <p:ext uri="{BB962C8B-B14F-4D97-AF65-F5344CB8AC3E}">
        <p14:creationId xmlns:p14="http://schemas.microsoft.com/office/powerpoint/2010/main" val="2267784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b="1" dirty="0" smtClean="0"/>
              <a:t>What’s the best way to reach your Congressperson or Senator if you are wanting a bill to be passed (or blocked)?</a:t>
            </a:r>
            <a:endParaRPr lang="en-US" sz="3500" b="1"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1676400"/>
            <a:ext cx="4038600" cy="4038600"/>
          </a:xfrm>
        </p:spPr>
      </p:pic>
      <p:pic>
        <p:nvPicPr>
          <p:cNvPr id="12" name="Content Placeholder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373519" y="3080008"/>
            <a:ext cx="7313281" cy="1231384"/>
          </a:xfrm>
        </p:spPr>
      </p:pic>
    </p:spTree>
    <p:extLst>
      <p:ext uri="{BB962C8B-B14F-4D97-AF65-F5344CB8AC3E}">
        <p14:creationId xmlns:p14="http://schemas.microsoft.com/office/powerpoint/2010/main" val="240253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7627257" cy="5720443"/>
          </a:xfrm>
          <a:prstGeom prst="rect">
            <a:avLst/>
          </a:prstGeom>
        </p:spPr>
      </p:pic>
    </p:spTree>
    <p:extLst>
      <p:ext uri="{BB962C8B-B14F-4D97-AF65-F5344CB8AC3E}">
        <p14:creationId xmlns:p14="http://schemas.microsoft.com/office/powerpoint/2010/main" val="32672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Policy Making</a:t>
            </a:r>
            <a:endParaRPr lang="en-US" dirty="0"/>
          </a:p>
        </p:txBody>
      </p:sp>
      <p:sp>
        <p:nvSpPr>
          <p:cNvPr id="5" name="Text Placeholder 4"/>
          <p:cNvSpPr>
            <a:spLocks noGrp="1"/>
          </p:cNvSpPr>
          <p:nvPr>
            <p:ph type="body" idx="1"/>
          </p:nvPr>
        </p:nvSpPr>
        <p:spPr/>
        <p:txBody>
          <a:bodyPr/>
          <a:lstStyle/>
          <a:p>
            <a:r>
              <a:rPr lang="en-US" dirty="0" smtClean="0"/>
              <a:t>Structures and Processes</a:t>
            </a:r>
            <a:endParaRPr lang="en-US" dirty="0"/>
          </a:p>
        </p:txBody>
      </p:sp>
    </p:spTree>
    <p:extLst>
      <p:ext uri="{BB962C8B-B14F-4D97-AF65-F5344CB8AC3E}">
        <p14:creationId xmlns:p14="http://schemas.microsoft.com/office/powerpoint/2010/main" val="3690710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905000"/>
          </a:xfrm>
        </p:spPr>
        <p:txBody>
          <a:bodyPr>
            <a:normAutofit/>
          </a:bodyPr>
          <a:lstStyle/>
          <a:p>
            <a:r>
              <a:rPr lang="en-US" b="1" dirty="0" smtClean="0"/>
              <a:t>AP Government </a:t>
            </a:r>
            <a:br>
              <a:rPr lang="en-US" b="1" dirty="0" smtClean="0"/>
            </a:br>
            <a:r>
              <a:rPr lang="en-US" b="1" dirty="0" smtClean="0"/>
              <a:t>Legislative Leadership</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048000"/>
            <a:ext cx="5238750" cy="2933700"/>
          </a:xfrm>
          <a:prstGeom prst="rect">
            <a:avLst/>
          </a:prstGeom>
        </p:spPr>
      </p:pic>
    </p:spTree>
    <p:extLst>
      <p:ext uri="{BB962C8B-B14F-4D97-AF65-F5344CB8AC3E}">
        <p14:creationId xmlns:p14="http://schemas.microsoft.com/office/powerpoint/2010/main" val="1914512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5029200" cy="1981200"/>
          </a:xfrm>
        </p:spPr>
        <p:txBody>
          <a:bodyPr>
            <a:normAutofit/>
          </a:bodyPr>
          <a:lstStyle/>
          <a:p>
            <a:r>
              <a:rPr lang="en-US" b="1" dirty="0" smtClean="0"/>
              <a:t>Leadership Positions in the House</a:t>
            </a:r>
            <a:endParaRPr lang="en-US" b="1" dirty="0"/>
          </a:p>
        </p:txBody>
      </p:sp>
      <p:sp>
        <p:nvSpPr>
          <p:cNvPr id="5" name="Content Placeholder 4"/>
          <p:cNvSpPr>
            <a:spLocks noGrp="1"/>
          </p:cNvSpPr>
          <p:nvPr>
            <p:ph sz="half" idx="1"/>
          </p:nvPr>
        </p:nvSpPr>
        <p:spPr>
          <a:xfrm>
            <a:off x="381000" y="1905000"/>
            <a:ext cx="4648200" cy="4724400"/>
          </a:xfrm>
        </p:spPr>
        <p:txBody>
          <a:bodyPr>
            <a:normAutofit fontScale="77500" lnSpcReduction="20000"/>
          </a:bodyPr>
          <a:lstStyle/>
          <a:p>
            <a:r>
              <a:rPr lang="en-US" b="1" dirty="0" smtClean="0"/>
              <a:t>Speaker of the House </a:t>
            </a:r>
            <a:r>
              <a:rPr lang="en-US" dirty="0" smtClean="0"/>
              <a:t>– presiding officer of the House of Reps. who is the leader of the majority party</a:t>
            </a:r>
          </a:p>
          <a:p>
            <a:r>
              <a:rPr lang="en-US" b="1" dirty="0" smtClean="0"/>
              <a:t>Majority Leader </a:t>
            </a:r>
            <a:r>
              <a:rPr lang="en-US" dirty="0" smtClean="0"/>
              <a:t>– helps the Speaker guide the party’s policy program through the legislative process- leads debates</a:t>
            </a:r>
          </a:p>
          <a:p>
            <a:r>
              <a:rPr lang="en-US" b="1" dirty="0" smtClean="0"/>
              <a:t>Majority Whip </a:t>
            </a:r>
            <a:r>
              <a:rPr lang="en-US" dirty="0" smtClean="0"/>
              <a:t>– keeps track of the vote count and rallies support for legislation on the floor</a:t>
            </a:r>
          </a:p>
          <a:p>
            <a:r>
              <a:rPr lang="en-US" b="1" dirty="0" smtClean="0"/>
              <a:t>Minority Leader </a:t>
            </a:r>
            <a:r>
              <a:rPr lang="en-US" dirty="0" smtClean="0"/>
              <a:t>– leads the minority party and champions its causes in the House</a:t>
            </a:r>
          </a:p>
          <a:p>
            <a:r>
              <a:rPr lang="en-US" b="1" dirty="0" smtClean="0"/>
              <a:t>Minority Whip </a:t>
            </a:r>
            <a:r>
              <a:rPr lang="en-US" dirty="0" smtClean="0"/>
              <a:t>– same role as that of the majority whip, but for the minority party</a:t>
            </a:r>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879" y="0"/>
            <a:ext cx="2495229" cy="2495229"/>
          </a:xfrm>
          <a:prstGeom prst="rect">
            <a:avLst/>
          </a:prstGeom>
        </p:spPr>
      </p:pic>
      <p:sp>
        <p:nvSpPr>
          <p:cNvPr id="16" name="TextBox 15"/>
          <p:cNvSpPr txBox="1"/>
          <p:nvPr/>
        </p:nvSpPr>
        <p:spPr>
          <a:xfrm>
            <a:off x="5760879" y="2667000"/>
            <a:ext cx="3078321" cy="461665"/>
          </a:xfrm>
          <a:prstGeom prst="rect">
            <a:avLst/>
          </a:prstGeom>
          <a:noFill/>
        </p:spPr>
        <p:txBody>
          <a:bodyPr wrap="square" rtlCol="0">
            <a:spAutoFit/>
          </a:bodyPr>
          <a:lstStyle/>
          <a:p>
            <a:pPr algn="ctr"/>
            <a:r>
              <a:rPr lang="en-US" sz="2400" b="1" dirty="0" smtClean="0"/>
              <a:t>Speaker of the House</a:t>
            </a:r>
            <a:endParaRPr lang="en-US" sz="2400" b="1" dirty="0"/>
          </a:p>
        </p:txBody>
      </p:sp>
      <p:sp>
        <p:nvSpPr>
          <p:cNvPr id="19" name="TextBox 18"/>
          <p:cNvSpPr txBox="1"/>
          <p:nvPr/>
        </p:nvSpPr>
        <p:spPr>
          <a:xfrm>
            <a:off x="5122896" y="3736788"/>
            <a:ext cx="2177143" cy="369332"/>
          </a:xfrm>
          <a:prstGeom prst="rect">
            <a:avLst/>
          </a:prstGeom>
          <a:noFill/>
        </p:spPr>
        <p:txBody>
          <a:bodyPr wrap="square" rtlCol="0">
            <a:spAutoFit/>
          </a:bodyPr>
          <a:lstStyle/>
          <a:p>
            <a:pPr algn="ctr"/>
            <a:r>
              <a:rPr lang="en-US" b="1" dirty="0" smtClean="0"/>
              <a:t>Majority Leader</a:t>
            </a:r>
            <a:endParaRPr lang="en-US" b="1" dirty="0"/>
          </a:p>
        </p:txBody>
      </p:sp>
      <p:sp>
        <p:nvSpPr>
          <p:cNvPr id="21" name="TextBox 20"/>
          <p:cNvSpPr txBox="1"/>
          <p:nvPr/>
        </p:nvSpPr>
        <p:spPr>
          <a:xfrm>
            <a:off x="7079157" y="3736788"/>
            <a:ext cx="2177143" cy="369332"/>
          </a:xfrm>
          <a:prstGeom prst="rect">
            <a:avLst/>
          </a:prstGeom>
          <a:noFill/>
        </p:spPr>
        <p:txBody>
          <a:bodyPr wrap="square" rtlCol="0">
            <a:spAutoFit/>
          </a:bodyPr>
          <a:lstStyle/>
          <a:p>
            <a:pPr algn="ctr"/>
            <a:r>
              <a:rPr lang="en-US" b="1" dirty="0" smtClean="0"/>
              <a:t>Minority Leader</a:t>
            </a:r>
            <a:endParaRPr lang="en-US" b="1" dirty="0"/>
          </a:p>
        </p:txBody>
      </p:sp>
      <p:sp>
        <p:nvSpPr>
          <p:cNvPr id="22" name="TextBox 21"/>
          <p:cNvSpPr txBox="1"/>
          <p:nvPr/>
        </p:nvSpPr>
        <p:spPr>
          <a:xfrm>
            <a:off x="5122896" y="4699587"/>
            <a:ext cx="2177143" cy="369332"/>
          </a:xfrm>
          <a:prstGeom prst="rect">
            <a:avLst/>
          </a:prstGeom>
          <a:noFill/>
        </p:spPr>
        <p:txBody>
          <a:bodyPr wrap="square" rtlCol="0">
            <a:spAutoFit/>
          </a:bodyPr>
          <a:lstStyle/>
          <a:p>
            <a:pPr algn="ctr"/>
            <a:r>
              <a:rPr lang="en-US" b="1" dirty="0" smtClean="0"/>
              <a:t>Majority Whip</a:t>
            </a:r>
            <a:endParaRPr lang="en-US" b="1" dirty="0"/>
          </a:p>
        </p:txBody>
      </p:sp>
      <p:sp>
        <p:nvSpPr>
          <p:cNvPr id="23" name="TextBox 22"/>
          <p:cNvSpPr txBox="1"/>
          <p:nvPr/>
        </p:nvSpPr>
        <p:spPr>
          <a:xfrm>
            <a:off x="7051389" y="4699587"/>
            <a:ext cx="2177143" cy="369332"/>
          </a:xfrm>
          <a:prstGeom prst="rect">
            <a:avLst/>
          </a:prstGeom>
          <a:noFill/>
        </p:spPr>
        <p:txBody>
          <a:bodyPr wrap="square" rtlCol="0">
            <a:spAutoFit/>
          </a:bodyPr>
          <a:lstStyle/>
          <a:p>
            <a:pPr algn="ctr"/>
            <a:r>
              <a:rPr lang="en-US" b="1" dirty="0" smtClean="0"/>
              <a:t>Minority Whip</a:t>
            </a:r>
            <a:endParaRPr lang="en-US" b="1" dirty="0"/>
          </a:p>
        </p:txBody>
      </p:sp>
      <p:cxnSp>
        <p:nvCxnSpPr>
          <p:cNvPr id="24" name="Straight Arrow Connector 23"/>
          <p:cNvCxnSpPr/>
          <p:nvPr/>
        </p:nvCxnSpPr>
        <p:spPr>
          <a:xfrm flipH="1">
            <a:off x="6324600" y="3128665"/>
            <a:ext cx="754557" cy="608123"/>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2"/>
          </p:cNvCxnSpPr>
          <p:nvPr/>
        </p:nvCxnSpPr>
        <p:spPr>
          <a:xfrm>
            <a:off x="7300040" y="3128665"/>
            <a:ext cx="700960" cy="608123"/>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a:endCxn id="22" idx="0"/>
          </p:cNvCxnSpPr>
          <p:nvPr/>
        </p:nvCxnSpPr>
        <p:spPr>
          <a:xfrm>
            <a:off x="6211468" y="4106120"/>
            <a:ext cx="0" cy="593467"/>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153400" y="4106120"/>
            <a:ext cx="0" cy="593467"/>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276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571" y="-20782"/>
            <a:ext cx="4404230" cy="1116157"/>
          </a:xfrm>
        </p:spPr>
        <p:txBody>
          <a:bodyPr>
            <a:normAutofit/>
          </a:bodyPr>
          <a:lstStyle/>
          <a:p>
            <a:r>
              <a:rPr lang="en-US" b="1" u="sng" dirty="0" smtClean="0"/>
              <a:t>House</a:t>
            </a:r>
            <a:r>
              <a:rPr lang="en-US" b="1" dirty="0" smtClean="0"/>
              <a:t> Leadership</a:t>
            </a:r>
            <a:endParaRPr lang="en-US" b="1" dirty="0"/>
          </a:p>
        </p:txBody>
      </p:sp>
      <p:sp>
        <p:nvSpPr>
          <p:cNvPr id="9" name="TextBox 8"/>
          <p:cNvSpPr txBox="1"/>
          <p:nvPr/>
        </p:nvSpPr>
        <p:spPr>
          <a:xfrm>
            <a:off x="6781801" y="2798469"/>
            <a:ext cx="2123466" cy="923330"/>
          </a:xfrm>
          <a:prstGeom prst="rect">
            <a:avLst/>
          </a:prstGeom>
          <a:solidFill>
            <a:schemeClr val="bg1"/>
          </a:solidFill>
        </p:spPr>
        <p:txBody>
          <a:bodyPr wrap="none" rtlCol="0">
            <a:spAutoFit/>
          </a:bodyPr>
          <a:lstStyle/>
          <a:p>
            <a:pPr algn="ctr"/>
            <a:r>
              <a:rPr lang="en-US" dirty="0" smtClean="0"/>
              <a:t>Minority Leader</a:t>
            </a:r>
          </a:p>
          <a:p>
            <a:pPr algn="ctr"/>
            <a:r>
              <a:rPr lang="en-US" dirty="0" smtClean="0"/>
              <a:t>Rep. Kevin McCarthy</a:t>
            </a:r>
          </a:p>
          <a:p>
            <a:pPr algn="ctr"/>
            <a:r>
              <a:rPr lang="en-US" dirty="0" smtClean="0"/>
              <a:t>(R) California</a:t>
            </a:r>
            <a:endParaRPr lang="en-US" dirty="0"/>
          </a:p>
        </p:txBody>
      </p:sp>
      <p:sp>
        <p:nvSpPr>
          <p:cNvPr id="10" name="TextBox 9"/>
          <p:cNvSpPr txBox="1"/>
          <p:nvPr/>
        </p:nvSpPr>
        <p:spPr>
          <a:xfrm>
            <a:off x="3914533" y="4879701"/>
            <a:ext cx="2181467" cy="923330"/>
          </a:xfrm>
          <a:prstGeom prst="rect">
            <a:avLst/>
          </a:prstGeom>
          <a:solidFill>
            <a:schemeClr val="bg1"/>
          </a:solidFill>
        </p:spPr>
        <p:txBody>
          <a:bodyPr wrap="square" rtlCol="0">
            <a:spAutoFit/>
          </a:bodyPr>
          <a:lstStyle/>
          <a:p>
            <a:pPr algn="ctr"/>
            <a:r>
              <a:rPr lang="en-US" dirty="0" smtClean="0"/>
              <a:t>Speaker of the House</a:t>
            </a:r>
          </a:p>
          <a:p>
            <a:pPr algn="ctr"/>
            <a:r>
              <a:rPr lang="en-US" dirty="0" smtClean="0"/>
              <a:t>Rep. Nancy Pelosi</a:t>
            </a:r>
          </a:p>
          <a:p>
            <a:pPr algn="ctr"/>
            <a:r>
              <a:rPr lang="en-US" dirty="0" smtClean="0"/>
              <a:t>(D) California</a:t>
            </a:r>
            <a:endParaRPr lang="en-US" dirty="0"/>
          </a:p>
        </p:txBody>
      </p:sp>
      <p:sp>
        <p:nvSpPr>
          <p:cNvPr id="11" name="TextBox 10"/>
          <p:cNvSpPr txBox="1"/>
          <p:nvPr/>
        </p:nvSpPr>
        <p:spPr>
          <a:xfrm>
            <a:off x="393966" y="2798469"/>
            <a:ext cx="1851789" cy="923330"/>
          </a:xfrm>
          <a:prstGeom prst="rect">
            <a:avLst/>
          </a:prstGeom>
          <a:solidFill>
            <a:schemeClr val="bg1"/>
          </a:solidFill>
        </p:spPr>
        <p:txBody>
          <a:bodyPr wrap="none" rtlCol="0">
            <a:spAutoFit/>
          </a:bodyPr>
          <a:lstStyle/>
          <a:p>
            <a:pPr algn="ctr"/>
            <a:r>
              <a:rPr lang="en-US" dirty="0" smtClean="0"/>
              <a:t>Majority Leader</a:t>
            </a:r>
          </a:p>
          <a:p>
            <a:pPr algn="ctr"/>
            <a:r>
              <a:rPr lang="en-US" dirty="0" smtClean="0"/>
              <a:t>Rep. </a:t>
            </a:r>
            <a:r>
              <a:rPr lang="en-US" dirty="0" err="1" smtClean="0"/>
              <a:t>Steny</a:t>
            </a:r>
            <a:r>
              <a:rPr lang="en-US" dirty="0" smtClean="0"/>
              <a:t> Hoyer</a:t>
            </a:r>
          </a:p>
          <a:p>
            <a:pPr algn="ctr"/>
            <a:r>
              <a:rPr lang="en-US" dirty="0" smtClean="0"/>
              <a:t>(D) Maryland</a:t>
            </a:r>
            <a:endParaRPr lang="en-US" dirty="0"/>
          </a:p>
        </p:txBody>
      </p:sp>
      <p:sp>
        <p:nvSpPr>
          <p:cNvPr id="12" name="TextBox 11"/>
          <p:cNvSpPr txBox="1"/>
          <p:nvPr/>
        </p:nvSpPr>
        <p:spPr>
          <a:xfrm>
            <a:off x="6922769" y="5875141"/>
            <a:ext cx="1841530" cy="923330"/>
          </a:xfrm>
          <a:prstGeom prst="rect">
            <a:avLst/>
          </a:prstGeom>
          <a:solidFill>
            <a:schemeClr val="bg1"/>
          </a:solidFill>
        </p:spPr>
        <p:txBody>
          <a:bodyPr wrap="none" rtlCol="0">
            <a:spAutoFit/>
          </a:bodyPr>
          <a:lstStyle/>
          <a:p>
            <a:pPr algn="ctr"/>
            <a:r>
              <a:rPr lang="en-US" dirty="0" smtClean="0"/>
              <a:t>Minority Whip</a:t>
            </a:r>
          </a:p>
          <a:p>
            <a:pPr algn="ctr"/>
            <a:r>
              <a:rPr lang="en-US" dirty="0" smtClean="0"/>
              <a:t>Rep. Steve </a:t>
            </a:r>
            <a:r>
              <a:rPr lang="en-US" dirty="0" err="1" smtClean="0"/>
              <a:t>Scalise</a:t>
            </a:r>
            <a:endParaRPr lang="en-US" dirty="0" smtClean="0"/>
          </a:p>
          <a:p>
            <a:pPr algn="ctr"/>
            <a:r>
              <a:rPr lang="en-US" dirty="0" smtClean="0"/>
              <a:t>(</a:t>
            </a:r>
            <a:r>
              <a:rPr lang="en-US" dirty="0"/>
              <a:t>R</a:t>
            </a:r>
            <a:r>
              <a:rPr lang="en-US" dirty="0" smtClean="0"/>
              <a:t>) Louisiana</a:t>
            </a:r>
            <a:endParaRPr lang="en-US"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159538" y="950619"/>
            <a:ext cx="1231900" cy="1847850"/>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05989" y="1066346"/>
            <a:ext cx="2771397" cy="3464247"/>
          </a:xfrm>
          <a:prstGeom prst="rect">
            <a:avLst/>
          </a:prstGeom>
        </p:spPr>
      </p:pic>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152281" y="3890137"/>
            <a:ext cx="1339121" cy="184245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514" y="950619"/>
            <a:ext cx="1418695" cy="184785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0512" y="3890137"/>
            <a:ext cx="1418695" cy="2128043"/>
          </a:xfrm>
          <a:prstGeom prst="rect">
            <a:avLst/>
          </a:prstGeom>
        </p:spPr>
      </p:pic>
      <p:sp>
        <p:nvSpPr>
          <p:cNvPr id="16" name="TextBox 15"/>
          <p:cNvSpPr txBox="1"/>
          <p:nvPr/>
        </p:nvSpPr>
        <p:spPr>
          <a:xfrm>
            <a:off x="348859" y="5882506"/>
            <a:ext cx="1892955" cy="923330"/>
          </a:xfrm>
          <a:prstGeom prst="rect">
            <a:avLst/>
          </a:prstGeom>
          <a:solidFill>
            <a:schemeClr val="bg1"/>
          </a:solidFill>
        </p:spPr>
        <p:txBody>
          <a:bodyPr wrap="none" rtlCol="0">
            <a:spAutoFit/>
          </a:bodyPr>
          <a:lstStyle/>
          <a:p>
            <a:pPr algn="ctr"/>
            <a:r>
              <a:rPr lang="en-US" dirty="0" smtClean="0"/>
              <a:t>Majority Whip</a:t>
            </a:r>
          </a:p>
          <a:p>
            <a:pPr algn="ctr"/>
            <a:r>
              <a:rPr lang="en-US" dirty="0" smtClean="0"/>
              <a:t>Rep. Jim Clyburn</a:t>
            </a:r>
          </a:p>
          <a:p>
            <a:pPr algn="ctr"/>
            <a:r>
              <a:rPr lang="en-US" dirty="0" smtClean="0"/>
              <a:t>(D) South Carolina</a:t>
            </a:r>
            <a:endParaRPr lang="en-US" dirty="0"/>
          </a:p>
        </p:txBody>
      </p:sp>
    </p:spTree>
    <p:extLst>
      <p:ext uri="{BB962C8B-B14F-4D97-AF65-F5344CB8AC3E}">
        <p14:creationId xmlns:p14="http://schemas.microsoft.com/office/powerpoint/2010/main" val="1032902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5638800" cy="1325562"/>
          </a:xfrm>
        </p:spPr>
        <p:txBody>
          <a:bodyPr>
            <a:normAutofit fontScale="90000"/>
          </a:bodyPr>
          <a:lstStyle/>
          <a:p>
            <a:r>
              <a:rPr lang="en-US" b="1" dirty="0" smtClean="0"/>
              <a:t>Leadership Positions in the Senate</a:t>
            </a:r>
            <a:endParaRPr lang="en-US" b="1" dirty="0"/>
          </a:p>
        </p:txBody>
      </p:sp>
      <p:sp>
        <p:nvSpPr>
          <p:cNvPr id="5" name="Content Placeholder 4"/>
          <p:cNvSpPr>
            <a:spLocks noGrp="1"/>
          </p:cNvSpPr>
          <p:nvPr>
            <p:ph sz="half" idx="1"/>
          </p:nvPr>
        </p:nvSpPr>
        <p:spPr>
          <a:xfrm>
            <a:off x="228599" y="1600200"/>
            <a:ext cx="4858239" cy="5105400"/>
          </a:xfrm>
        </p:spPr>
        <p:txBody>
          <a:bodyPr>
            <a:normAutofit fontScale="85000" lnSpcReduction="20000"/>
          </a:bodyPr>
          <a:lstStyle/>
          <a:p>
            <a:r>
              <a:rPr lang="en-US" dirty="0" smtClean="0"/>
              <a:t>Senate has majority and minority leaders and whips, just like the House</a:t>
            </a:r>
          </a:p>
          <a:p>
            <a:r>
              <a:rPr lang="en-US" dirty="0" smtClean="0"/>
              <a:t>The presiding officer of the Senate is the Vice President who makes tie-breaking votes</a:t>
            </a:r>
          </a:p>
          <a:p>
            <a:r>
              <a:rPr lang="en-US" dirty="0" smtClean="0"/>
              <a:t>President pro tempore is generally the majority party Senator with the most seniority who presides over the Senate in the absence of the Vice President</a:t>
            </a:r>
          </a:p>
          <a:p>
            <a:r>
              <a:rPr lang="en-US" dirty="0" smtClean="0"/>
              <a:t>Majority Leader doesn’t preside over the Senate, but does schedule legislation on the floor and steers negotiations with the minority party</a:t>
            </a:r>
          </a:p>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2327"/>
            <a:ext cx="2324100" cy="2324100"/>
          </a:xfrm>
          <a:prstGeom prst="rect">
            <a:avLst/>
          </a:prstGeom>
        </p:spPr>
      </p:pic>
      <p:sp>
        <p:nvSpPr>
          <p:cNvPr id="6" name="TextBox 5"/>
          <p:cNvSpPr txBox="1"/>
          <p:nvPr/>
        </p:nvSpPr>
        <p:spPr>
          <a:xfrm>
            <a:off x="6134100" y="2667000"/>
            <a:ext cx="2209800" cy="646331"/>
          </a:xfrm>
          <a:prstGeom prst="rect">
            <a:avLst/>
          </a:prstGeom>
          <a:noFill/>
        </p:spPr>
        <p:txBody>
          <a:bodyPr wrap="square" rtlCol="0">
            <a:spAutoFit/>
          </a:bodyPr>
          <a:lstStyle/>
          <a:p>
            <a:pPr algn="ctr"/>
            <a:r>
              <a:rPr lang="en-US" b="1" dirty="0" smtClean="0"/>
              <a:t>Vice President of the United States</a:t>
            </a:r>
            <a:endParaRPr lang="en-US" b="1" dirty="0"/>
          </a:p>
        </p:txBody>
      </p:sp>
      <p:sp>
        <p:nvSpPr>
          <p:cNvPr id="12" name="TextBox 11"/>
          <p:cNvSpPr txBox="1"/>
          <p:nvPr/>
        </p:nvSpPr>
        <p:spPr>
          <a:xfrm>
            <a:off x="6188528" y="3506569"/>
            <a:ext cx="2177143" cy="646331"/>
          </a:xfrm>
          <a:prstGeom prst="rect">
            <a:avLst/>
          </a:prstGeom>
          <a:noFill/>
        </p:spPr>
        <p:txBody>
          <a:bodyPr wrap="square" rtlCol="0">
            <a:spAutoFit/>
          </a:bodyPr>
          <a:lstStyle/>
          <a:p>
            <a:pPr algn="ctr"/>
            <a:r>
              <a:rPr lang="en-US" b="1" dirty="0" smtClean="0"/>
              <a:t>President </a:t>
            </a:r>
          </a:p>
          <a:p>
            <a:pPr algn="ctr"/>
            <a:r>
              <a:rPr lang="en-US" b="1" dirty="0" smtClean="0"/>
              <a:t>Pro Tempore</a:t>
            </a:r>
            <a:endParaRPr lang="en-US" b="1" dirty="0"/>
          </a:p>
        </p:txBody>
      </p:sp>
      <p:sp>
        <p:nvSpPr>
          <p:cNvPr id="13" name="TextBox 12"/>
          <p:cNvSpPr txBox="1"/>
          <p:nvPr/>
        </p:nvSpPr>
        <p:spPr>
          <a:xfrm>
            <a:off x="5101352" y="4637529"/>
            <a:ext cx="2177143" cy="369332"/>
          </a:xfrm>
          <a:prstGeom prst="rect">
            <a:avLst/>
          </a:prstGeom>
          <a:noFill/>
        </p:spPr>
        <p:txBody>
          <a:bodyPr wrap="square" rtlCol="0">
            <a:spAutoFit/>
          </a:bodyPr>
          <a:lstStyle/>
          <a:p>
            <a:pPr algn="ctr"/>
            <a:r>
              <a:rPr lang="en-US" b="1" dirty="0" smtClean="0"/>
              <a:t>Majority Leader</a:t>
            </a:r>
            <a:endParaRPr lang="en-US" b="1" dirty="0"/>
          </a:p>
        </p:txBody>
      </p:sp>
      <p:sp>
        <p:nvSpPr>
          <p:cNvPr id="14" name="TextBox 13"/>
          <p:cNvSpPr txBox="1"/>
          <p:nvPr/>
        </p:nvSpPr>
        <p:spPr>
          <a:xfrm>
            <a:off x="6966857" y="4637529"/>
            <a:ext cx="2177143" cy="369332"/>
          </a:xfrm>
          <a:prstGeom prst="rect">
            <a:avLst/>
          </a:prstGeom>
          <a:noFill/>
        </p:spPr>
        <p:txBody>
          <a:bodyPr wrap="square" rtlCol="0">
            <a:spAutoFit/>
          </a:bodyPr>
          <a:lstStyle/>
          <a:p>
            <a:pPr algn="ctr"/>
            <a:r>
              <a:rPr lang="en-US" b="1" dirty="0" smtClean="0"/>
              <a:t>Minority Leader</a:t>
            </a:r>
            <a:endParaRPr lang="en-US" b="1" dirty="0"/>
          </a:p>
        </p:txBody>
      </p:sp>
      <p:sp>
        <p:nvSpPr>
          <p:cNvPr id="15" name="TextBox 14"/>
          <p:cNvSpPr txBox="1"/>
          <p:nvPr/>
        </p:nvSpPr>
        <p:spPr>
          <a:xfrm>
            <a:off x="5099956" y="5331328"/>
            <a:ext cx="2177143" cy="369332"/>
          </a:xfrm>
          <a:prstGeom prst="rect">
            <a:avLst/>
          </a:prstGeom>
          <a:noFill/>
        </p:spPr>
        <p:txBody>
          <a:bodyPr wrap="square" rtlCol="0">
            <a:spAutoFit/>
          </a:bodyPr>
          <a:lstStyle/>
          <a:p>
            <a:pPr algn="ctr"/>
            <a:r>
              <a:rPr lang="en-US" b="1" dirty="0" smtClean="0"/>
              <a:t>Majority Whip</a:t>
            </a:r>
            <a:endParaRPr lang="en-US" b="1" dirty="0"/>
          </a:p>
        </p:txBody>
      </p:sp>
      <p:sp>
        <p:nvSpPr>
          <p:cNvPr id="16" name="TextBox 15"/>
          <p:cNvSpPr txBox="1"/>
          <p:nvPr/>
        </p:nvSpPr>
        <p:spPr>
          <a:xfrm>
            <a:off x="6949621" y="5331328"/>
            <a:ext cx="2177143" cy="369332"/>
          </a:xfrm>
          <a:prstGeom prst="rect">
            <a:avLst/>
          </a:prstGeom>
          <a:noFill/>
        </p:spPr>
        <p:txBody>
          <a:bodyPr wrap="square" rtlCol="0">
            <a:spAutoFit/>
          </a:bodyPr>
          <a:lstStyle/>
          <a:p>
            <a:pPr algn="ctr"/>
            <a:r>
              <a:rPr lang="en-US" b="1" dirty="0" smtClean="0"/>
              <a:t>Minority Whip</a:t>
            </a:r>
            <a:endParaRPr lang="en-US" b="1" dirty="0"/>
          </a:p>
        </p:txBody>
      </p:sp>
      <p:cxnSp>
        <p:nvCxnSpPr>
          <p:cNvPr id="18" name="Straight Arrow Connector 17"/>
          <p:cNvCxnSpPr/>
          <p:nvPr/>
        </p:nvCxnSpPr>
        <p:spPr>
          <a:xfrm>
            <a:off x="7257141" y="3264824"/>
            <a:ext cx="0" cy="38100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553200" y="4152900"/>
            <a:ext cx="516164" cy="484629"/>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4" idx="0"/>
          </p:cNvCxnSpPr>
          <p:nvPr/>
        </p:nvCxnSpPr>
        <p:spPr>
          <a:xfrm>
            <a:off x="7585528" y="4130453"/>
            <a:ext cx="469901" cy="507076"/>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88527" y="5006861"/>
            <a:ext cx="0" cy="38100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153400" y="5006861"/>
            <a:ext cx="0" cy="381000"/>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20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4855"/>
            <a:ext cx="5845171" cy="877455"/>
          </a:xfrm>
        </p:spPr>
        <p:txBody>
          <a:bodyPr>
            <a:normAutofit/>
          </a:bodyPr>
          <a:lstStyle/>
          <a:p>
            <a:r>
              <a:rPr lang="en-US" b="1" dirty="0" smtClean="0"/>
              <a:t>2019 Senate Leadership</a:t>
            </a:r>
            <a:endParaRPr lang="en-US" b="1" dirty="0"/>
          </a:p>
        </p:txBody>
      </p:sp>
      <p:sp>
        <p:nvSpPr>
          <p:cNvPr id="6" name="TextBox 5"/>
          <p:cNvSpPr txBox="1"/>
          <p:nvPr/>
        </p:nvSpPr>
        <p:spPr>
          <a:xfrm>
            <a:off x="3444714" y="5791200"/>
            <a:ext cx="2308709" cy="923330"/>
          </a:xfrm>
          <a:prstGeom prst="rect">
            <a:avLst/>
          </a:prstGeom>
          <a:solidFill>
            <a:schemeClr val="bg1"/>
          </a:solidFill>
        </p:spPr>
        <p:txBody>
          <a:bodyPr wrap="none" rtlCol="0">
            <a:spAutoFit/>
          </a:bodyPr>
          <a:lstStyle/>
          <a:p>
            <a:pPr algn="ctr"/>
            <a:r>
              <a:rPr lang="en-US" dirty="0" smtClean="0"/>
              <a:t>President pro tempore</a:t>
            </a:r>
          </a:p>
          <a:p>
            <a:pPr algn="ctr"/>
            <a:r>
              <a:rPr lang="en-US" dirty="0" smtClean="0"/>
              <a:t>Sen. Chuck Grassley</a:t>
            </a:r>
          </a:p>
          <a:p>
            <a:pPr algn="ctr"/>
            <a:r>
              <a:rPr lang="en-US" dirty="0" smtClean="0"/>
              <a:t>(R) Iowa</a:t>
            </a:r>
            <a:endParaRPr lang="en-US" dirty="0"/>
          </a:p>
        </p:txBody>
      </p:sp>
      <p:sp>
        <p:nvSpPr>
          <p:cNvPr id="8" name="TextBox 7"/>
          <p:cNvSpPr txBox="1"/>
          <p:nvPr/>
        </p:nvSpPr>
        <p:spPr>
          <a:xfrm>
            <a:off x="3744033" y="2848744"/>
            <a:ext cx="1575751" cy="1200329"/>
          </a:xfrm>
          <a:prstGeom prst="rect">
            <a:avLst/>
          </a:prstGeom>
          <a:solidFill>
            <a:schemeClr val="bg1"/>
          </a:solidFill>
        </p:spPr>
        <p:txBody>
          <a:bodyPr wrap="none" rtlCol="0">
            <a:spAutoFit/>
          </a:bodyPr>
          <a:lstStyle/>
          <a:p>
            <a:pPr algn="ctr"/>
            <a:r>
              <a:rPr lang="en-US" dirty="0" smtClean="0"/>
              <a:t>Vice President </a:t>
            </a:r>
          </a:p>
          <a:p>
            <a:pPr algn="ctr"/>
            <a:r>
              <a:rPr lang="en-US" dirty="0" smtClean="0"/>
              <a:t>Vice President </a:t>
            </a:r>
          </a:p>
          <a:p>
            <a:pPr algn="ctr"/>
            <a:r>
              <a:rPr lang="en-US" dirty="0" smtClean="0"/>
              <a:t>Mike Pence</a:t>
            </a:r>
          </a:p>
          <a:p>
            <a:pPr algn="ctr"/>
            <a:r>
              <a:rPr lang="en-US" dirty="0" smtClean="0"/>
              <a:t>(R) Indiana</a:t>
            </a:r>
            <a:endParaRPr lang="en-US" dirty="0"/>
          </a:p>
        </p:txBody>
      </p:sp>
      <p:sp>
        <p:nvSpPr>
          <p:cNvPr id="9" name="TextBox 8"/>
          <p:cNvSpPr txBox="1"/>
          <p:nvPr/>
        </p:nvSpPr>
        <p:spPr>
          <a:xfrm>
            <a:off x="503050" y="2704523"/>
            <a:ext cx="2240101" cy="923330"/>
          </a:xfrm>
          <a:prstGeom prst="rect">
            <a:avLst/>
          </a:prstGeom>
          <a:solidFill>
            <a:schemeClr val="bg1"/>
          </a:solidFill>
        </p:spPr>
        <p:txBody>
          <a:bodyPr wrap="none" rtlCol="0">
            <a:spAutoFit/>
          </a:bodyPr>
          <a:lstStyle/>
          <a:p>
            <a:pPr algn="ctr"/>
            <a:r>
              <a:rPr lang="en-US" dirty="0" smtClean="0"/>
              <a:t>Majority Leader</a:t>
            </a:r>
          </a:p>
          <a:p>
            <a:pPr algn="ctr"/>
            <a:r>
              <a:rPr lang="en-US" dirty="0" smtClean="0"/>
              <a:t>Sen. Mitch McConnell</a:t>
            </a:r>
          </a:p>
          <a:p>
            <a:pPr algn="ctr"/>
            <a:r>
              <a:rPr lang="en-US" dirty="0" smtClean="0"/>
              <a:t>(R) Kentucky</a:t>
            </a:r>
            <a:endParaRPr lang="en-US" dirty="0"/>
          </a:p>
        </p:txBody>
      </p:sp>
      <p:sp>
        <p:nvSpPr>
          <p:cNvPr id="10" name="TextBox 9"/>
          <p:cNvSpPr txBox="1"/>
          <p:nvPr/>
        </p:nvSpPr>
        <p:spPr>
          <a:xfrm>
            <a:off x="6435240" y="2704523"/>
            <a:ext cx="2087431" cy="923330"/>
          </a:xfrm>
          <a:prstGeom prst="rect">
            <a:avLst/>
          </a:prstGeom>
          <a:solidFill>
            <a:schemeClr val="bg1"/>
          </a:solidFill>
        </p:spPr>
        <p:txBody>
          <a:bodyPr wrap="none" rtlCol="0">
            <a:spAutoFit/>
          </a:bodyPr>
          <a:lstStyle/>
          <a:p>
            <a:pPr algn="ctr"/>
            <a:r>
              <a:rPr lang="en-US" dirty="0" smtClean="0"/>
              <a:t>Minority Leader</a:t>
            </a:r>
          </a:p>
          <a:p>
            <a:pPr algn="ctr"/>
            <a:r>
              <a:rPr lang="en-US" dirty="0" smtClean="0"/>
              <a:t>Sen. Chuck Schumer</a:t>
            </a:r>
          </a:p>
          <a:p>
            <a:pPr algn="ctr"/>
            <a:r>
              <a:rPr lang="en-US" dirty="0" smtClean="0"/>
              <a:t>(D) New York</a:t>
            </a:r>
            <a:endParaRPr lang="en-US" dirty="0"/>
          </a:p>
        </p:txBody>
      </p:sp>
      <p:sp>
        <p:nvSpPr>
          <p:cNvPr id="11" name="TextBox 10"/>
          <p:cNvSpPr txBox="1"/>
          <p:nvPr/>
        </p:nvSpPr>
        <p:spPr>
          <a:xfrm>
            <a:off x="6493440" y="5598142"/>
            <a:ext cx="2039405" cy="923330"/>
          </a:xfrm>
          <a:prstGeom prst="rect">
            <a:avLst/>
          </a:prstGeom>
          <a:solidFill>
            <a:schemeClr val="bg1"/>
          </a:solidFill>
        </p:spPr>
        <p:txBody>
          <a:bodyPr wrap="none" rtlCol="0">
            <a:spAutoFit/>
          </a:bodyPr>
          <a:lstStyle/>
          <a:p>
            <a:pPr algn="ctr"/>
            <a:r>
              <a:rPr lang="en-US" dirty="0" smtClean="0"/>
              <a:t>Minority Whip</a:t>
            </a:r>
          </a:p>
          <a:p>
            <a:pPr algn="ctr"/>
            <a:r>
              <a:rPr lang="en-US" dirty="0" smtClean="0"/>
              <a:t>Sen. Richard Durbin</a:t>
            </a:r>
          </a:p>
          <a:p>
            <a:pPr algn="ctr"/>
            <a:r>
              <a:rPr lang="en-US" dirty="0" smtClean="0"/>
              <a:t>(D) Illinois</a:t>
            </a:r>
            <a:endParaRPr lang="en-US" dirty="0"/>
          </a:p>
        </p:txBody>
      </p:sp>
      <p:sp>
        <p:nvSpPr>
          <p:cNvPr id="12" name="TextBox 11"/>
          <p:cNvSpPr txBox="1"/>
          <p:nvPr/>
        </p:nvSpPr>
        <p:spPr>
          <a:xfrm>
            <a:off x="763353" y="5598142"/>
            <a:ext cx="1761060" cy="923330"/>
          </a:xfrm>
          <a:prstGeom prst="rect">
            <a:avLst/>
          </a:prstGeom>
          <a:solidFill>
            <a:schemeClr val="bg1"/>
          </a:solidFill>
        </p:spPr>
        <p:txBody>
          <a:bodyPr wrap="none" rtlCol="0">
            <a:spAutoFit/>
          </a:bodyPr>
          <a:lstStyle/>
          <a:p>
            <a:pPr algn="ctr"/>
            <a:r>
              <a:rPr lang="en-US" dirty="0" smtClean="0"/>
              <a:t>Majority Whip</a:t>
            </a:r>
          </a:p>
          <a:p>
            <a:pPr algn="ctr"/>
            <a:r>
              <a:rPr lang="en-US" dirty="0" smtClean="0"/>
              <a:t>Sen. John Thune</a:t>
            </a:r>
          </a:p>
          <a:p>
            <a:pPr algn="ctr"/>
            <a:r>
              <a:rPr lang="en-US" dirty="0" smtClean="0"/>
              <a:t>(</a:t>
            </a:r>
            <a:r>
              <a:rPr lang="en-US" dirty="0"/>
              <a:t>R</a:t>
            </a:r>
            <a:r>
              <a:rPr lang="en-US" dirty="0" smtClean="0"/>
              <a:t>) South Dakota</a:t>
            </a:r>
            <a:endParaRPr lang="en-US" dirty="0"/>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785572" y="3761839"/>
            <a:ext cx="1450525" cy="1836303"/>
          </a:xfrm>
          <a:prstGeom prst="rect">
            <a:avLst/>
          </a:prstGeom>
        </p:spPr>
      </p:pic>
      <p:pic>
        <p:nvPicPr>
          <p:cNvPr id="17" name="Picture 1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22062" y="875723"/>
            <a:ext cx="1443446" cy="18288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5115" y="554005"/>
            <a:ext cx="1568118" cy="2352177"/>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24" y="781068"/>
            <a:ext cx="1496673" cy="1898053"/>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062" y="3684789"/>
            <a:ext cx="1332261" cy="1913353"/>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6872" y="4143434"/>
            <a:ext cx="1316617" cy="1647766"/>
          </a:xfrm>
          <a:prstGeom prst="rect">
            <a:avLst/>
          </a:prstGeom>
        </p:spPr>
      </p:pic>
    </p:spTree>
    <p:extLst>
      <p:ext uri="{BB962C8B-B14F-4D97-AF65-F5344CB8AC3E}">
        <p14:creationId xmlns:p14="http://schemas.microsoft.com/office/powerpoint/2010/main" val="1892959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normAutofit/>
          </a:bodyPr>
          <a:lstStyle/>
          <a:p>
            <a:r>
              <a:rPr lang="en-US" b="1" dirty="0" smtClean="0"/>
              <a:t/>
            </a:r>
            <a:br>
              <a:rPr lang="en-US" b="1" dirty="0" smtClean="0"/>
            </a:br>
            <a:r>
              <a:rPr lang="en-US" b="1" dirty="0" smtClean="0"/>
              <a:t>Committees and Lawmaking</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119" y="2362201"/>
            <a:ext cx="3991407" cy="4181474"/>
          </a:xfrm>
          <a:prstGeom prst="rect">
            <a:avLst/>
          </a:prstGeom>
        </p:spPr>
      </p:pic>
    </p:spTree>
    <p:extLst>
      <p:ext uri="{BB962C8B-B14F-4D97-AF65-F5344CB8AC3E}">
        <p14:creationId xmlns:p14="http://schemas.microsoft.com/office/powerpoint/2010/main" val="1567676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4724400" cy="990600"/>
          </a:xfrm>
        </p:spPr>
        <p:txBody>
          <a:bodyPr/>
          <a:lstStyle/>
          <a:p>
            <a:r>
              <a:rPr lang="en-US" b="1" dirty="0" smtClean="0"/>
              <a:t>Committees</a:t>
            </a:r>
            <a:endParaRPr lang="en-US" b="1" dirty="0"/>
          </a:p>
        </p:txBody>
      </p:sp>
      <p:sp>
        <p:nvSpPr>
          <p:cNvPr id="5" name="Content Placeholder 4"/>
          <p:cNvSpPr>
            <a:spLocks noGrp="1"/>
          </p:cNvSpPr>
          <p:nvPr>
            <p:ph sz="half" idx="1"/>
          </p:nvPr>
        </p:nvSpPr>
        <p:spPr>
          <a:xfrm>
            <a:off x="152400" y="990600"/>
            <a:ext cx="5486400" cy="5638800"/>
          </a:xfrm>
        </p:spPr>
        <p:txBody>
          <a:bodyPr>
            <a:normAutofit lnSpcReduction="10000"/>
          </a:bodyPr>
          <a:lstStyle/>
          <a:p>
            <a:r>
              <a:rPr lang="en-US" sz="2400" b="1" dirty="0" smtClean="0"/>
              <a:t>standing committee</a:t>
            </a:r>
          </a:p>
          <a:p>
            <a:pPr lvl="1"/>
            <a:r>
              <a:rPr lang="en-US" dirty="0"/>
              <a:t>a</a:t>
            </a:r>
            <a:r>
              <a:rPr lang="en-US" dirty="0" smtClean="0"/>
              <a:t> permanent congressional committee that specializes in a particular policy </a:t>
            </a:r>
          </a:p>
          <a:p>
            <a:pPr lvl="1"/>
            <a:r>
              <a:rPr lang="en-US" dirty="0"/>
              <a:t>m</a:t>
            </a:r>
            <a:r>
              <a:rPr lang="en-US" dirty="0" smtClean="0"/>
              <a:t>ost of the drafting of legislation takes place here</a:t>
            </a:r>
          </a:p>
          <a:p>
            <a:pPr lvl="1"/>
            <a:r>
              <a:rPr lang="en-US" dirty="0" smtClean="0"/>
              <a:t>16-20 Senators on each, and an average of 42 members on each in the House</a:t>
            </a:r>
          </a:p>
          <a:p>
            <a:pPr lvl="1"/>
            <a:r>
              <a:rPr lang="en-US" dirty="0"/>
              <a:t>m</a:t>
            </a:r>
            <a:r>
              <a:rPr lang="en-US" dirty="0" smtClean="0"/>
              <a:t>ajority party has a majority in each committee and has the chair</a:t>
            </a:r>
            <a:br>
              <a:rPr lang="en-US" dirty="0" smtClean="0"/>
            </a:br>
            <a:endParaRPr lang="en-US" dirty="0" smtClean="0"/>
          </a:p>
          <a:p>
            <a:r>
              <a:rPr lang="en-US" sz="2400" b="1" dirty="0"/>
              <a:t>s</a:t>
            </a:r>
            <a:r>
              <a:rPr lang="en-US" sz="2400" b="1" dirty="0" smtClean="0"/>
              <a:t>ubcommittee</a:t>
            </a:r>
          </a:p>
          <a:p>
            <a:pPr lvl="1"/>
            <a:r>
              <a:rPr lang="en-US" dirty="0" smtClean="0"/>
              <a:t>formed from topics relating to standing committees </a:t>
            </a:r>
          </a:p>
          <a:p>
            <a:endParaRPr lang="en-US" sz="2400" dirty="0"/>
          </a:p>
        </p:txBody>
      </p:sp>
      <p:sp>
        <p:nvSpPr>
          <p:cNvPr id="3" name="Content Placeholder 2"/>
          <p:cNvSpPr>
            <a:spLocks noGrp="1"/>
          </p:cNvSpPr>
          <p:nvPr>
            <p:ph sz="half" idx="2"/>
          </p:nvPr>
        </p:nvSpPr>
        <p:spPr>
          <a:xfrm>
            <a:off x="5715000" y="152400"/>
            <a:ext cx="3200400" cy="6553200"/>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endParaRPr lang="en-US" sz="3200" dirty="0" smtClean="0"/>
          </a:p>
          <a:p>
            <a:pPr marL="0" indent="0">
              <a:buNone/>
            </a:pPr>
            <a:r>
              <a:rPr lang="en-US" sz="6400" b="1" dirty="0" smtClean="0"/>
              <a:t>Standing Committees of the  </a:t>
            </a:r>
          </a:p>
          <a:p>
            <a:pPr marL="0" indent="0">
              <a:buNone/>
            </a:pPr>
            <a:r>
              <a:rPr lang="en-US" sz="6400" b="1" dirty="0" smtClean="0"/>
              <a:t>House </a:t>
            </a:r>
            <a:r>
              <a:rPr lang="en-US" sz="6400" b="1" dirty="0"/>
              <a:t>of Representatives</a:t>
            </a:r>
          </a:p>
          <a:p>
            <a:pPr marL="0" indent="0">
              <a:buNone/>
            </a:pPr>
            <a:endParaRPr lang="en-US" sz="6400" dirty="0"/>
          </a:p>
          <a:p>
            <a:r>
              <a:rPr lang="en-US" sz="6400" dirty="0"/>
              <a:t>Agriculture</a:t>
            </a:r>
          </a:p>
          <a:p>
            <a:r>
              <a:rPr lang="en-US" sz="6400" dirty="0"/>
              <a:t>Appropriations</a:t>
            </a:r>
          </a:p>
          <a:p>
            <a:r>
              <a:rPr lang="en-US" sz="6400" dirty="0"/>
              <a:t>Armed Services</a:t>
            </a:r>
          </a:p>
          <a:p>
            <a:r>
              <a:rPr lang="en-US" sz="6400" dirty="0"/>
              <a:t>Budget</a:t>
            </a:r>
          </a:p>
          <a:p>
            <a:r>
              <a:rPr lang="en-US" sz="6400" dirty="0"/>
              <a:t>Education and the Workforce</a:t>
            </a:r>
          </a:p>
          <a:p>
            <a:r>
              <a:rPr lang="en-US" sz="6400" dirty="0"/>
              <a:t>Energy and Commerce</a:t>
            </a:r>
          </a:p>
          <a:p>
            <a:r>
              <a:rPr lang="en-US" sz="6400" dirty="0"/>
              <a:t>Ethics</a:t>
            </a:r>
          </a:p>
          <a:p>
            <a:r>
              <a:rPr lang="en-US" sz="6400" dirty="0" smtClean="0"/>
              <a:t>Financial </a:t>
            </a:r>
            <a:r>
              <a:rPr lang="en-US" sz="6400" dirty="0"/>
              <a:t>Services</a:t>
            </a:r>
          </a:p>
          <a:p>
            <a:r>
              <a:rPr lang="en-US" sz="6400" dirty="0"/>
              <a:t>Foreign Affairs</a:t>
            </a:r>
          </a:p>
          <a:p>
            <a:r>
              <a:rPr lang="en-US" sz="6400" dirty="0"/>
              <a:t>Homeland Security</a:t>
            </a:r>
          </a:p>
          <a:p>
            <a:r>
              <a:rPr lang="en-US" sz="6400" dirty="0"/>
              <a:t>House Administration</a:t>
            </a:r>
          </a:p>
          <a:p>
            <a:r>
              <a:rPr lang="en-US" sz="6400" dirty="0"/>
              <a:t>Intelligence (Permanent Select)</a:t>
            </a:r>
          </a:p>
          <a:p>
            <a:r>
              <a:rPr lang="en-US" sz="6400" dirty="0"/>
              <a:t>Judiciary</a:t>
            </a:r>
          </a:p>
          <a:p>
            <a:r>
              <a:rPr lang="en-US" sz="6400" dirty="0"/>
              <a:t>Natural Resources</a:t>
            </a:r>
          </a:p>
          <a:p>
            <a:r>
              <a:rPr lang="en-US" sz="6400" dirty="0"/>
              <a:t>Oversight and Government Reform</a:t>
            </a:r>
          </a:p>
          <a:p>
            <a:r>
              <a:rPr lang="en-US" sz="6400" dirty="0"/>
              <a:t>Rules</a:t>
            </a:r>
          </a:p>
          <a:p>
            <a:r>
              <a:rPr lang="en-US" sz="6400" dirty="0"/>
              <a:t>Science, Space, and Technology</a:t>
            </a:r>
          </a:p>
          <a:p>
            <a:r>
              <a:rPr lang="en-US" sz="6400" dirty="0"/>
              <a:t>Small Business</a:t>
            </a:r>
          </a:p>
          <a:p>
            <a:r>
              <a:rPr lang="en-US" sz="6400" dirty="0"/>
              <a:t>Transportation and Infrastructure</a:t>
            </a:r>
          </a:p>
          <a:p>
            <a:r>
              <a:rPr lang="en-US" sz="6400" dirty="0"/>
              <a:t>Veterans' Affairs</a:t>
            </a:r>
          </a:p>
          <a:p>
            <a:r>
              <a:rPr lang="en-US" sz="6400" dirty="0"/>
              <a:t>Ways and </a:t>
            </a:r>
            <a:r>
              <a:rPr lang="en-US" sz="6400" dirty="0" smtClean="0"/>
              <a:t>Means</a:t>
            </a:r>
            <a:endParaRPr lang="en-US" sz="6400" dirty="0"/>
          </a:p>
          <a:p>
            <a:endParaRPr lang="en-US" dirty="0"/>
          </a:p>
        </p:txBody>
      </p:sp>
    </p:spTree>
    <p:extLst>
      <p:ext uri="{BB962C8B-B14F-4D97-AF65-F5344CB8AC3E}">
        <p14:creationId xmlns:p14="http://schemas.microsoft.com/office/powerpoint/2010/main" val="384406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Things First</a:t>
            </a:r>
            <a:endParaRPr lang="en-US" b="1" dirty="0"/>
          </a:p>
        </p:txBody>
      </p:sp>
      <p:sp>
        <p:nvSpPr>
          <p:cNvPr id="3" name="Content Placeholder 2"/>
          <p:cNvSpPr>
            <a:spLocks noGrp="1"/>
          </p:cNvSpPr>
          <p:nvPr>
            <p:ph idx="1"/>
          </p:nvPr>
        </p:nvSpPr>
        <p:spPr/>
        <p:txBody>
          <a:bodyPr/>
          <a:lstStyle/>
          <a:p>
            <a:pPr marL="0" indent="0" algn="ctr">
              <a:buNone/>
            </a:pPr>
            <a:r>
              <a:rPr lang="en-US" dirty="0" smtClean="0"/>
              <a:t>Congress </a:t>
            </a:r>
            <a:r>
              <a:rPr lang="en-US" b="1" dirty="0" smtClean="0"/>
              <a:t>=</a:t>
            </a:r>
            <a:r>
              <a:rPr lang="en-US" dirty="0" smtClean="0"/>
              <a:t> Legislative Branch </a:t>
            </a:r>
            <a:r>
              <a:rPr lang="en-US" b="1" dirty="0" smtClean="0"/>
              <a:t>=</a:t>
            </a:r>
            <a:r>
              <a:rPr lang="en-US" dirty="0" smtClean="0"/>
              <a:t> Senate and Houses of Representatives</a:t>
            </a:r>
            <a:br>
              <a:rPr lang="en-US" dirty="0" smtClean="0"/>
            </a:br>
            <a:endParaRPr lang="en-US" dirty="0" smtClean="0"/>
          </a:p>
          <a:p>
            <a:pPr marL="0" indent="0" algn="ctr">
              <a:buNone/>
            </a:pPr>
            <a:r>
              <a:rPr lang="en-US" dirty="0" smtClean="0"/>
              <a:t>If you read or hear the Two Houses of Congress, they are referencing the Senate and the House</a:t>
            </a:r>
            <a:endParaRPr lang="en-US" dirty="0"/>
          </a:p>
        </p:txBody>
      </p:sp>
    </p:spTree>
    <p:extLst>
      <p:ext uri="{BB962C8B-B14F-4D97-AF65-F5344CB8AC3E}">
        <p14:creationId xmlns:p14="http://schemas.microsoft.com/office/powerpoint/2010/main" val="3942336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Power of Committees</a:t>
            </a:r>
            <a:endParaRPr lang="en-US" b="1" dirty="0"/>
          </a:p>
        </p:txBody>
      </p:sp>
      <p:sp>
        <p:nvSpPr>
          <p:cNvPr id="8" name="Content Placeholder 7"/>
          <p:cNvSpPr>
            <a:spLocks noGrp="1"/>
          </p:cNvSpPr>
          <p:nvPr>
            <p:ph idx="1"/>
          </p:nvPr>
        </p:nvSpPr>
        <p:spPr/>
        <p:txBody>
          <a:bodyPr/>
          <a:lstStyle/>
          <a:p>
            <a:r>
              <a:rPr lang="en-US" dirty="0" smtClean="0"/>
              <a:t>Which ever party holds power, </a:t>
            </a:r>
          </a:p>
          <a:p>
            <a:pPr lvl="1"/>
            <a:r>
              <a:rPr lang="en-US" dirty="0" smtClean="0"/>
              <a:t>Holds the majority of seats on each committee </a:t>
            </a:r>
            <a:endParaRPr lang="en-US" dirty="0"/>
          </a:p>
          <a:p>
            <a:pPr lvl="1"/>
            <a:r>
              <a:rPr lang="en-US" dirty="0" smtClean="0"/>
              <a:t>holds the flow of legislation (each bill must pass through committee)</a:t>
            </a:r>
          </a:p>
          <a:p>
            <a:r>
              <a:rPr lang="en-US" dirty="0" smtClean="0"/>
              <a:t>Senate</a:t>
            </a:r>
          </a:p>
          <a:p>
            <a:pPr lvl="1"/>
            <a:r>
              <a:rPr lang="en-US" dirty="0" smtClean="0"/>
              <a:t>Holds confirmation hearings but first</a:t>
            </a:r>
          </a:p>
          <a:p>
            <a:pPr lvl="2"/>
            <a:r>
              <a:rPr lang="en-US" dirty="0" smtClean="0"/>
              <a:t>They often sit privately with committee</a:t>
            </a:r>
          </a:p>
          <a:p>
            <a:pPr lvl="3"/>
            <a:r>
              <a:rPr lang="en-US" dirty="0" smtClean="0"/>
              <a:t>Example, nomination for Secretary of Defense must clear the Armed Services committee first</a:t>
            </a:r>
          </a:p>
          <a:p>
            <a:pPr lvl="1"/>
            <a:endParaRPr lang="en-US" dirty="0" smtClean="0"/>
          </a:p>
          <a:p>
            <a:pPr lvl="1"/>
            <a:endParaRPr lang="en-US" dirty="0"/>
          </a:p>
        </p:txBody>
      </p:sp>
    </p:spTree>
    <p:extLst>
      <p:ext uri="{BB962C8B-B14F-4D97-AF65-F5344CB8AC3E}">
        <p14:creationId xmlns:p14="http://schemas.microsoft.com/office/powerpoint/2010/main" val="3001878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b="1" dirty="0" smtClean="0"/>
              <a:t>Committees</a:t>
            </a:r>
            <a:endParaRPr lang="en-US" b="1" dirty="0"/>
          </a:p>
        </p:txBody>
      </p:sp>
      <p:sp>
        <p:nvSpPr>
          <p:cNvPr id="5" name="Content Placeholder 4"/>
          <p:cNvSpPr>
            <a:spLocks noGrp="1"/>
          </p:cNvSpPr>
          <p:nvPr>
            <p:ph sz="half" idx="1"/>
          </p:nvPr>
        </p:nvSpPr>
        <p:spPr>
          <a:xfrm>
            <a:off x="0" y="838200"/>
            <a:ext cx="9139451" cy="3276600"/>
          </a:xfrm>
        </p:spPr>
        <p:txBody>
          <a:bodyPr>
            <a:normAutofit/>
          </a:bodyPr>
          <a:lstStyle/>
          <a:p>
            <a:r>
              <a:rPr lang="en-US" sz="2400" b="1" dirty="0" smtClean="0"/>
              <a:t>Joint committee</a:t>
            </a:r>
          </a:p>
          <a:p>
            <a:pPr lvl="1"/>
            <a:r>
              <a:rPr lang="en-US" dirty="0" smtClean="0"/>
              <a:t>made up of members of both the House and Senate that is concerned with a specific policy area (Joint Economic Committee)</a:t>
            </a:r>
            <a:br>
              <a:rPr lang="en-US" dirty="0" smtClean="0"/>
            </a:br>
            <a:endParaRPr lang="en-US" dirty="0" smtClean="0"/>
          </a:p>
          <a:p>
            <a:r>
              <a:rPr lang="en-US" sz="2400" b="1" dirty="0" smtClean="0"/>
              <a:t>Select or Special committee</a:t>
            </a:r>
          </a:p>
          <a:p>
            <a:pPr lvl="1"/>
            <a:r>
              <a:rPr lang="en-US" dirty="0" smtClean="0"/>
              <a:t>A temporary congressional committee created for a specific purpose and disbanded after purpose is fulfilled (investigations into Watergate, Benghazi)</a:t>
            </a:r>
          </a:p>
          <a:p>
            <a:endParaRPr lang="en-US" sz="2400"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4651208"/>
            <a:ext cx="6708648" cy="2206792"/>
          </a:xfrm>
        </p:spPr>
      </p:pic>
    </p:spTree>
    <p:extLst>
      <p:ext uri="{BB962C8B-B14F-4D97-AF65-F5344CB8AC3E}">
        <p14:creationId xmlns:p14="http://schemas.microsoft.com/office/powerpoint/2010/main" val="3711581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4038600" cy="1633924"/>
          </a:xfrm>
        </p:spPr>
        <p:txBody>
          <a:bodyPr/>
          <a:lstStyle/>
          <a:p>
            <a:r>
              <a:rPr lang="en-US" b="1" dirty="0" smtClean="0"/>
              <a:t>Conference Committees</a:t>
            </a:r>
            <a:endParaRPr lang="en-US" b="1" dirty="0"/>
          </a:p>
        </p:txBody>
      </p:sp>
      <p:sp>
        <p:nvSpPr>
          <p:cNvPr id="5" name="Content Placeholder 4"/>
          <p:cNvSpPr>
            <a:spLocks noGrp="1"/>
          </p:cNvSpPr>
          <p:nvPr>
            <p:ph sz="half" idx="1"/>
          </p:nvPr>
        </p:nvSpPr>
        <p:spPr>
          <a:xfrm>
            <a:off x="4343400" y="1295400"/>
            <a:ext cx="4495800" cy="4191000"/>
          </a:xfrm>
        </p:spPr>
        <p:txBody>
          <a:bodyPr>
            <a:noAutofit/>
          </a:bodyPr>
          <a:lstStyle/>
          <a:p>
            <a:r>
              <a:rPr lang="en-US" sz="2400" b="1" dirty="0" smtClean="0"/>
              <a:t>Conference committees </a:t>
            </a:r>
          </a:p>
          <a:p>
            <a:pPr lvl="1"/>
            <a:r>
              <a:rPr lang="en-US" dirty="0" smtClean="0"/>
              <a:t>A temporary committee created to work out differences between the House and Senate versions of a bill</a:t>
            </a:r>
          </a:p>
          <a:p>
            <a:pPr lvl="1"/>
            <a:endParaRPr lang="en-US" dirty="0"/>
          </a:p>
        </p:txBody>
      </p:sp>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6127" y="3783354"/>
            <a:ext cx="3922473" cy="307464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30" y="1786324"/>
            <a:ext cx="3750470" cy="2033312"/>
          </a:xfrm>
          <a:prstGeom prst="rect">
            <a:avLst/>
          </a:prstGeom>
        </p:spPr>
      </p:pic>
    </p:spTree>
    <p:extLst>
      <p:ext uri="{BB962C8B-B14F-4D97-AF65-F5344CB8AC3E}">
        <p14:creationId xmlns:p14="http://schemas.microsoft.com/office/powerpoint/2010/main" val="1538013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Nongovernmental Groups</a:t>
            </a:r>
            <a:endParaRPr lang="en-US" b="1" dirty="0"/>
          </a:p>
        </p:txBody>
      </p:sp>
      <p:sp>
        <p:nvSpPr>
          <p:cNvPr id="7" name="Content Placeholder 6"/>
          <p:cNvSpPr>
            <a:spLocks noGrp="1"/>
          </p:cNvSpPr>
          <p:nvPr>
            <p:ph idx="1"/>
          </p:nvPr>
        </p:nvSpPr>
        <p:spPr/>
        <p:txBody>
          <a:bodyPr>
            <a:normAutofit lnSpcReduction="10000"/>
          </a:bodyPr>
          <a:lstStyle/>
          <a:p>
            <a:r>
              <a:rPr lang="en-US" dirty="0" smtClean="0"/>
              <a:t>Caucuses</a:t>
            </a:r>
          </a:p>
          <a:p>
            <a:pPr lvl="1">
              <a:buFont typeface="Courier New" panose="02070309020205020404" pitchFamily="49" charset="0"/>
              <a:buChar char="o"/>
            </a:pPr>
            <a:r>
              <a:rPr lang="en-US" dirty="0" smtClean="0"/>
              <a:t>Like-minded people in Congress, usually around one topic</a:t>
            </a:r>
          </a:p>
          <a:p>
            <a:pPr lvl="2">
              <a:buFont typeface="Courier New" panose="02070309020205020404" pitchFamily="49" charset="0"/>
              <a:buChar char="o"/>
            </a:pPr>
            <a:r>
              <a:rPr lang="en-US" dirty="0" smtClean="0"/>
              <a:t>Usually one group in the House and one in the Senate</a:t>
            </a:r>
          </a:p>
          <a:p>
            <a:endParaRPr lang="en-US" dirty="0" smtClean="0"/>
          </a:p>
          <a:p>
            <a:r>
              <a:rPr lang="en-US" dirty="0" smtClean="0"/>
              <a:t>Support Staff</a:t>
            </a:r>
          </a:p>
          <a:p>
            <a:pPr lvl="1"/>
            <a:r>
              <a:rPr lang="en-US" dirty="0" smtClean="0"/>
              <a:t>Senators employ about 40/each</a:t>
            </a:r>
          </a:p>
          <a:p>
            <a:pPr lvl="1"/>
            <a:r>
              <a:rPr lang="en-US" dirty="0" smtClean="0"/>
              <a:t>House members about 17/each</a:t>
            </a:r>
          </a:p>
          <a:p>
            <a:pPr lvl="1"/>
            <a:r>
              <a:rPr lang="en-US" dirty="0" smtClean="0"/>
              <a:t>Various titles and responsibilities</a:t>
            </a:r>
            <a:endParaRPr lang="en-US" dirty="0"/>
          </a:p>
        </p:txBody>
      </p:sp>
    </p:spTree>
    <p:extLst>
      <p:ext uri="{BB962C8B-B14F-4D97-AF65-F5344CB8AC3E}">
        <p14:creationId xmlns:p14="http://schemas.microsoft.com/office/powerpoint/2010/main" val="3362866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US" b="1" dirty="0" smtClean="0"/>
              <a:t>House Only Committees and Procedures</a:t>
            </a:r>
            <a:endParaRPr lang="en-US" b="1" dirty="0"/>
          </a:p>
        </p:txBody>
      </p:sp>
      <p:sp>
        <p:nvSpPr>
          <p:cNvPr id="6" name="Content Placeholder 5"/>
          <p:cNvSpPr>
            <a:spLocks noGrp="1"/>
          </p:cNvSpPr>
          <p:nvPr>
            <p:ph sz="half" idx="1"/>
          </p:nvPr>
        </p:nvSpPr>
        <p:spPr>
          <a:xfrm>
            <a:off x="457200" y="1600200"/>
            <a:ext cx="4495800" cy="5181600"/>
          </a:xfrm>
        </p:spPr>
        <p:txBody>
          <a:bodyPr>
            <a:normAutofit fontScale="92500" lnSpcReduction="20000"/>
          </a:bodyPr>
          <a:lstStyle/>
          <a:p>
            <a:pPr marL="514350" indent="-514350">
              <a:buFont typeface="+mj-lt"/>
              <a:buAutoNum type="arabicPeriod"/>
            </a:pPr>
            <a:r>
              <a:rPr lang="en-US" b="1" dirty="0" smtClean="0"/>
              <a:t>Ways and Means</a:t>
            </a:r>
          </a:p>
          <a:p>
            <a:pPr marL="914400" lvl="1" indent="-514350">
              <a:buFont typeface="Arial" panose="020B0604020202020204" pitchFamily="34" charset="0"/>
              <a:buChar char="•"/>
            </a:pPr>
            <a:r>
              <a:rPr lang="en-US" dirty="0" smtClean="0"/>
              <a:t>Determines tax policy</a:t>
            </a:r>
            <a:br>
              <a:rPr lang="en-US" dirty="0" smtClean="0"/>
            </a:br>
            <a:endParaRPr lang="en-US" dirty="0" smtClean="0"/>
          </a:p>
          <a:p>
            <a:pPr marL="514350" indent="-514350">
              <a:buFont typeface="+mj-lt"/>
              <a:buAutoNum type="arabicPeriod"/>
            </a:pPr>
            <a:r>
              <a:rPr lang="en-US" b="1" dirty="0" smtClean="0"/>
              <a:t>Rules Committee</a:t>
            </a:r>
          </a:p>
          <a:p>
            <a:pPr marL="914400" lvl="1" indent="-514350">
              <a:buFont typeface="Arial" panose="020B0604020202020204" pitchFamily="34" charset="0"/>
              <a:buChar char="•"/>
            </a:pPr>
            <a:r>
              <a:rPr lang="en-US" dirty="0" smtClean="0"/>
              <a:t>Defines guidelines for floor debates</a:t>
            </a:r>
          </a:p>
          <a:p>
            <a:pPr marL="914400" lvl="1" indent="-514350">
              <a:buFont typeface="Arial" panose="020B0604020202020204" pitchFamily="34" charset="0"/>
              <a:buChar char="•"/>
            </a:pPr>
            <a:r>
              <a:rPr lang="en-US" dirty="0" smtClean="0"/>
              <a:t>Can alter standing rules</a:t>
            </a:r>
          </a:p>
          <a:p>
            <a:pPr marL="914400" lvl="1" indent="-514350">
              <a:buFont typeface="Arial" panose="020B0604020202020204" pitchFamily="34" charset="0"/>
              <a:buChar char="•"/>
            </a:pPr>
            <a:r>
              <a:rPr lang="en-US" dirty="0" smtClean="0"/>
              <a:t>How many amendments are allowed</a:t>
            </a:r>
            <a:br>
              <a:rPr lang="en-US" dirty="0" smtClean="0"/>
            </a:br>
            <a:endParaRPr lang="en-US" dirty="0" smtClean="0"/>
          </a:p>
          <a:p>
            <a:pPr marL="514350" indent="-514350">
              <a:buFont typeface="+mj-lt"/>
              <a:buAutoNum type="arabicPeriod"/>
            </a:pPr>
            <a:r>
              <a:rPr lang="en-US" b="1" dirty="0" smtClean="0"/>
              <a:t>Discharge</a:t>
            </a:r>
            <a:r>
              <a:rPr lang="en-US" dirty="0" smtClean="0"/>
              <a:t> petition</a:t>
            </a:r>
          </a:p>
          <a:p>
            <a:pPr marL="914400" lvl="1" indent="-514350">
              <a:buFont typeface="Arial" panose="020B0604020202020204" pitchFamily="34" charset="0"/>
              <a:buChar char="•"/>
            </a:pPr>
            <a:r>
              <a:rPr lang="en-US" dirty="0" smtClean="0"/>
              <a:t>Can bring a bill out of reluctant committee</a:t>
            </a:r>
          </a:p>
          <a:p>
            <a:pPr marL="914400" lvl="1" indent="-514350">
              <a:buFont typeface="Arial" panose="020B0604020202020204" pitchFamily="34" charset="0"/>
              <a:buChar char="•"/>
            </a:pPr>
            <a:r>
              <a:rPr lang="en-US" dirty="0" smtClean="0"/>
              <a:t>Simple majority</a:t>
            </a:r>
            <a:br>
              <a:rPr lang="en-US" dirty="0" smtClean="0"/>
            </a:br>
            <a:endParaRPr lang="en-US" dirty="0" smtClean="0"/>
          </a:p>
          <a:p>
            <a:pPr marL="914400" lvl="1" indent="-514350">
              <a:buFont typeface="Arial" panose="020B0604020202020204" pitchFamily="34" charset="0"/>
              <a:buChar char="•"/>
            </a:pPr>
            <a:endParaRPr lang="en-US" dirty="0" smtClean="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0753" y="1600200"/>
            <a:ext cx="2933494" cy="4525963"/>
          </a:xfrm>
        </p:spPr>
      </p:pic>
    </p:spTree>
    <p:extLst>
      <p:ext uri="{BB962C8B-B14F-4D97-AF65-F5344CB8AC3E}">
        <p14:creationId xmlns:p14="http://schemas.microsoft.com/office/powerpoint/2010/main" val="4083312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Senate Only Rules and Procedures</a:t>
            </a:r>
            <a:endParaRPr lang="en-US" b="1" dirty="0"/>
          </a:p>
        </p:txBody>
      </p:sp>
      <p:sp>
        <p:nvSpPr>
          <p:cNvPr id="6" name="Content Placeholder 5"/>
          <p:cNvSpPr>
            <a:spLocks noGrp="1"/>
          </p:cNvSpPr>
          <p:nvPr>
            <p:ph idx="1"/>
          </p:nvPr>
        </p:nvSpPr>
        <p:spPr>
          <a:xfrm>
            <a:off x="152400" y="1397382"/>
            <a:ext cx="4953000" cy="5029200"/>
          </a:xfrm>
        </p:spPr>
        <p:txBody>
          <a:bodyPr>
            <a:normAutofit fontScale="77500" lnSpcReduction="20000"/>
          </a:bodyPr>
          <a:lstStyle/>
          <a:p>
            <a:r>
              <a:rPr lang="en-US" dirty="0" smtClean="0"/>
              <a:t>Much less centralized and hierarchical than the House</a:t>
            </a:r>
          </a:p>
          <a:p>
            <a:pPr lvl="1"/>
            <a:r>
              <a:rPr lang="en-US" dirty="0" smtClean="0"/>
              <a:t>Smaller size</a:t>
            </a:r>
          </a:p>
          <a:p>
            <a:pPr lvl="1"/>
            <a:r>
              <a:rPr lang="en-US" dirty="0" smtClean="0"/>
              <a:t>Anyone may be recognized to speak</a:t>
            </a:r>
          </a:p>
          <a:p>
            <a:pPr lvl="1"/>
            <a:endParaRPr lang="en-US" dirty="0"/>
          </a:p>
          <a:p>
            <a:r>
              <a:rPr lang="en-US" dirty="0" smtClean="0"/>
              <a:t>Bills</a:t>
            </a:r>
          </a:p>
          <a:p>
            <a:pPr lvl="1"/>
            <a:r>
              <a:rPr lang="en-US" dirty="0" smtClean="0"/>
              <a:t>Amendments do not need to be germane </a:t>
            </a:r>
          </a:p>
          <a:p>
            <a:pPr lvl="1"/>
            <a:r>
              <a:rPr lang="en-US" dirty="0" smtClean="0"/>
              <a:t>Filibuster</a:t>
            </a:r>
          </a:p>
          <a:p>
            <a:pPr lvl="2"/>
            <a:r>
              <a:rPr lang="en-US" dirty="0" smtClean="0"/>
              <a:t>No bathroom breaks</a:t>
            </a:r>
          </a:p>
          <a:p>
            <a:pPr lvl="2"/>
            <a:r>
              <a:rPr lang="en-US" dirty="0" smtClean="0"/>
              <a:t>Cannot sit down</a:t>
            </a:r>
          </a:p>
          <a:p>
            <a:pPr lvl="2"/>
            <a:r>
              <a:rPr lang="en-US" dirty="0" smtClean="0"/>
              <a:t>Cannot stop talking</a:t>
            </a:r>
          </a:p>
          <a:p>
            <a:pPr lvl="2"/>
            <a:r>
              <a:rPr lang="en-US" dirty="0" smtClean="0"/>
              <a:t>Cloture rule</a:t>
            </a:r>
          </a:p>
          <a:p>
            <a:pPr lvl="3"/>
            <a:r>
              <a:rPr lang="en-US" dirty="0" smtClean="0"/>
              <a:t>60 votes brings a filibuster to an end</a:t>
            </a:r>
          </a:p>
        </p:txBody>
      </p:sp>
      <p:pic>
        <p:nvPicPr>
          <p:cNvPr id="7" name="Content Placeholder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66841" y="2491759"/>
            <a:ext cx="4343400" cy="2840446"/>
          </a:xfrm>
          <a:prstGeom prst="rect">
            <a:avLst/>
          </a:prstGeom>
        </p:spPr>
      </p:pic>
    </p:spTree>
    <p:extLst>
      <p:ext uri="{BB962C8B-B14F-4D97-AF65-F5344CB8AC3E}">
        <p14:creationId xmlns:p14="http://schemas.microsoft.com/office/powerpoint/2010/main" val="2021469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Differences</a:t>
            </a:r>
            <a:endParaRPr lang="en-US"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367" y="1600200"/>
            <a:ext cx="6713265" cy="4525963"/>
          </a:xfrm>
        </p:spPr>
      </p:pic>
    </p:spTree>
    <p:extLst>
      <p:ext uri="{BB962C8B-B14F-4D97-AF65-F5344CB8AC3E}">
        <p14:creationId xmlns:p14="http://schemas.microsoft.com/office/powerpoint/2010/main" val="3788185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Legislative process</a:t>
            </a:r>
            <a:endParaRPr lang="en-US" dirty="0"/>
          </a:p>
        </p:txBody>
      </p:sp>
      <p:sp>
        <p:nvSpPr>
          <p:cNvPr id="5" name="Text Placeholder 4"/>
          <p:cNvSpPr>
            <a:spLocks noGrp="1"/>
          </p:cNvSpPr>
          <p:nvPr>
            <p:ph type="body" idx="1"/>
          </p:nvPr>
        </p:nvSpPr>
        <p:spPr/>
        <p:txBody>
          <a:bodyPr/>
          <a:lstStyle/>
          <a:p>
            <a:r>
              <a:rPr lang="en-US" dirty="0" smtClean="0"/>
              <a:t>Introducing and Amending Bills</a:t>
            </a:r>
            <a:endParaRPr lang="en-US" dirty="0"/>
          </a:p>
        </p:txBody>
      </p:sp>
    </p:spTree>
    <p:extLst>
      <p:ext uri="{BB962C8B-B14F-4D97-AF65-F5344CB8AC3E}">
        <p14:creationId xmlns:p14="http://schemas.microsoft.com/office/powerpoint/2010/main" val="1927368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38600" cy="1325562"/>
          </a:xfrm>
        </p:spPr>
        <p:txBody>
          <a:bodyPr>
            <a:normAutofit fontScale="90000"/>
          </a:bodyPr>
          <a:lstStyle/>
          <a:p>
            <a:r>
              <a:rPr lang="en-US" b="1" dirty="0" smtClean="0"/>
              <a:t>Lawmaking Process Begins </a:t>
            </a:r>
            <a:endParaRPr lang="en-US" b="1" dirty="0"/>
          </a:p>
        </p:txBody>
      </p:sp>
      <p:sp>
        <p:nvSpPr>
          <p:cNvPr id="5" name="Content Placeholder 4"/>
          <p:cNvSpPr>
            <a:spLocks noGrp="1"/>
          </p:cNvSpPr>
          <p:nvPr>
            <p:ph sz="half" idx="1"/>
          </p:nvPr>
        </p:nvSpPr>
        <p:spPr>
          <a:xfrm>
            <a:off x="533400" y="1828800"/>
            <a:ext cx="4038600" cy="4525963"/>
          </a:xfrm>
        </p:spPr>
        <p:txBody>
          <a:bodyPr>
            <a:normAutofit fontScale="77500" lnSpcReduction="20000"/>
          </a:bodyPr>
          <a:lstStyle/>
          <a:p>
            <a:r>
              <a:rPr lang="en-US" dirty="0" smtClean="0"/>
              <a:t>A bill must first be introduced into one of the houses of Congress</a:t>
            </a:r>
            <a:br>
              <a:rPr lang="en-US" dirty="0" smtClean="0"/>
            </a:br>
            <a:endParaRPr lang="en-US" dirty="0" smtClean="0"/>
          </a:p>
          <a:p>
            <a:r>
              <a:rPr lang="en-US" u="sng" dirty="0" smtClean="0"/>
              <a:t>In the House </a:t>
            </a:r>
            <a:r>
              <a:rPr lang="en-US" dirty="0" smtClean="0"/>
              <a:t>it is introduced by a member dropping it into the hopper (a mahogany box near the rostrum where the Speaker presides)</a:t>
            </a:r>
            <a:br>
              <a:rPr lang="en-US" dirty="0" smtClean="0"/>
            </a:br>
            <a:endParaRPr lang="en-US" dirty="0" smtClean="0"/>
          </a:p>
          <a:p>
            <a:r>
              <a:rPr lang="en-US" u="sng" dirty="0" smtClean="0"/>
              <a:t>In the Senate </a:t>
            </a:r>
            <a:r>
              <a:rPr lang="en-US" dirty="0" smtClean="0"/>
              <a:t>it is introduced by giving it to a Senate clerk, or by introducing it from the floor</a:t>
            </a:r>
            <a:endParaRPr lang="en-US"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31845"/>
            <a:ext cx="4038600" cy="2988564"/>
          </a:xfr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29367" y="2743200"/>
            <a:ext cx="3264408" cy="4114800"/>
          </a:xfrm>
          <a:prstGeom prst="rect">
            <a:avLst/>
          </a:prstGeom>
        </p:spPr>
      </p:pic>
    </p:spTree>
    <p:extLst>
      <p:ext uri="{BB962C8B-B14F-4D97-AF65-F5344CB8AC3E}">
        <p14:creationId xmlns:p14="http://schemas.microsoft.com/office/powerpoint/2010/main" val="278399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b="1" dirty="0" smtClean="0"/>
              <a:t>Congressional Agenda</a:t>
            </a:r>
            <a:endParaRPr lang="en-US" b="1" dirty="0"/>
          </a:p>
        </p:txBody>
      </p:sp>
      <p:pic>
        <p:nvPicPr>
          <p:cNvPr id="2" name="Content Placeholder 1"/>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8828" r="-382"/>
          <a:stretch/>
        </p:blipFill>
        <p:spPr>
          <a:xfrm>
            <a:off x="39806" y="1333018"/>
            <a:ext cx="3972128" cy="2247934"/>
          </a:xfrm>
        </p:spPr>
      </p:pic>
      <p:sp>
        <p:nvSpPr>
          <p:cNvPr id="6" name="Content Placeholder 5"/>
          <p:cNvSpPr>
            <a:spLocks noGrp="1"/>
          </p:cNvSpPr>
          <p:nvPr>
            <p:ph sz="half" idx="2"/>
          </p:nvPr>
        </p:nvSpPr>
        <p:spPr>
          <a:xfrm>
            <a:off x="4114800" y="1219200"/>
            <a:ext cx="4800600" cy="4678363"/>
          </a:xfrm>
        </p:spPr>
        <p:txBody>
          <a:bodyPr>
            <a:noAutofit/>
          </a:bodyPr>
          <a:lstStyle/>
          <a:p>
            <a:r>
              <a:rPr lang="en-US" sz="2400" dirty="0" smtClean="0"/>
              <a:t>Issues can reach the congressional agenda through many ways</a:t>
            </a:r>
          </a:p>
          <a:p>
            <a:pPr lvl="1"/>
            <a:r>
              <a:rPr lang="en-US" dirty="0" smtClean="0"/>
              <a:t>A highly visible event focuses national attention on it</a:t>
            </a:r>
          </a:p>
          <a:p>
            <a:pPr lvl="1"/>
            <a:r>
              <a:rPr lang="en-US" dirty="0" smtClean="0"/>
              <a:t>Media attention or new technology can do it</a:t>
            </a:r>
          </a:p>
          <a:p>
            <a:pPr lvl="1"/>
            <a:r>
              <a:rPr lang="en-US" dirty="0" smtClean="0"/>
              <a:t>Congressional leaders (party leaders or committee chairs) can move issues onto the agenda</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6" y="3657599"/>
            <a:ext cx="3961892" cy="2971419"/>
          </a:xfrm>
          <a:prstGeom prst="rect">
            <a:avLst/>
          </a:prstGeom>
        </p:spPr>
      </p:pic>
    </p:spTree>
    <p:extLst>
      <p:ext uri="{BB962C8B-B14F-4D97-AF65-F5344CB8AC3E}">
        <p14:creationId xmlns:p14="http://schemas.microsoft.com/office/powerpoint/2010/main" val="35849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4344"/>
            <a:ext cx="8229600" cy="1143000"/>
          </a:xfrm>
        </p:spPr>
        <p:txBody>
          <a:bodyPr/>
          <a:lstStyle/>
          <a:p>
            <a:r>
              <a:rPr lang="en-US" b="1" dirty="0" smtClean="0"/>
              <a:t>Houses of Congress</a:t>
            </a:r>
            <a:endParaRPr lang="en-US" b="1" dirty="0"/>
          </a:p>
        </p:txBody>
      </p:sp>
      <p:sp>
        <p:nvSpPr>
          <p:cNvPr id="5" name="Content Placeholder 4"/>
          <p:cNvSpPr>
            <a:spLocks noGrp="1"/>
          </p:cNvSpPr>
          <p:nvPr>
            <p:ph sz="half" idx="1"/>
          </p:nvPr>
        </p:nvSpPr>
        <p:spPr>
          <a:xfrm>
            <a:off x="381000" y="1177344"/>
            <a:ext cx="8610600" cy="5452056"/>
          </a:xfrm>
        </p:spPr>
        <p:txBody>
          <a:bodyPr>
            <a:normAutofit fontScale="85000" lnSpcReduction="20000"/>
          </a:bodyPr>
          <a:lstStyle/>
          <a:p>
            <a:r>
              <a:rPr lang="en-US" sz="2400" b="1" dirty="0" smtClean="0"/>
              <a:t>Great Compromise – </a:t>
            </a:r>
          </a:p>
          <a:p>
            <a:pPr lvl="1"/>
            <a:r>
              <a:rPr lang="en-US" i="1" dirty="0" smtClean="0"/>
              <a:t>Bicameral-</a:t>
            </a:r>
            <a:r>
              <a:rPr lang="en-US" dirty="0" smtClean="0"/>
              <a:t> two house legislature</a:t>
            </a:r>
          </a:p>
          <a:p>
            <a:pPr lvl="1"/>
            <a:r>
              <a:rPr lang="en-US" dirty="0" smtClean="0"/>
              <a:t>Senate with 2 per state; House based on pop.</a:t>
            </a:r>
            <a:br>
              <a:rPr lang="en-US" dirty="0" smtClean="0"/>
            </a:br>
            <a:endParaRPr lang="en-US" dirty="0" smtClean="0"/>
          </a:p>
          <a:p>
            <a:r>
              <a:rPr lang="en-US" sz="2400" b="1" dirty="0" smtClean="0"/>
              <a:t>House</a:t>
            </a:r>
            <a:r>
              <a:rPr lang="en-US" sz="2400" dirty="0" smtClean="0"/>
              <a:t> – </a:t>
            </a:r>
          </a:p>
          <a:p>
            <a:pPr lvl="1"/>
            <a:r>
              <a:rPr lang="en-US" dirty="0" smtClean="0"/>
              <a:t>2 year terms, 435 total seats</a:t>
            </a:r>
          </a:p>
          <a:p>
            <a:pPr lvl="2"/>
            <a:r>
              <a:rPr lang="en-US" dirty="0"/>
              <a:t>all seats up for reelection at the same </a:t>
            </a:r>
            <a:r>
              <a:rPr lang="en-US" dirty="0" smtClean="0"/>
              <a:t>time</a:t>
            </a:r>
          </a:p>
          <a:p>
            <a:pPr lvl="1"/>
            <a:r>
              <a:rPr lang="en-US" dirty="0" smtClean="0"/>
              <a:t>Constituents</a:t>
            </a:r>
          </a:p>
          <a:p>
            <a:pPr lvl="2"/>
            <a:r>
              <a:rPr lang="en-US" dirty="0" smtClean="0"/>
              <a:t>directly elected by their districts</a:t>
            </a:r>
          </a:p>
          <a:p>
            <a:pPr lvl="2"/>
            <a:r>
              <a:rPr lang="en-US" dirty="0" smtClean="0"/>
              <a:t>Mist representatives are responsible for a relatively small geographic area</a:t>
            </a:r>
            <a:br>
              <a:rPr lang="en-US" dirty="0" smtClean="0"/>
            </a:br>
            <a:endParaRPr lang="en-US" dirty="0" smtClean="0"/>
          </a:p>
          <a:p>
            <a:r>
              <a:rPr lang="en-US" sz="2400" b="1" dirty="0" smtClean="0"/>
              <a:t>Senate</a:t>
            </a:r>
            <a:r>
              <a:rPr lang="en-US" sz="2400" dirty="0" smtClean="0"/>
              <a:t> – </a:t>
            </a:r>
          </a:p>
          <a:p>
            <a:pPr lvl="1"/>
            <a:r>
              <a:rPr lang="en-US" dirty="0" smtClean="0"/>
              <a:t>6 year terms, 100 total seats</a:t>
            </a:r>
          </a:p>
          <a:p>
            <a:pPr lvl="1"/>
            <a:r>
              <a:rPr lang="en-US" dirty="0" smtClean="0"/>
              <a:t>Constituents: originally selected by state legislatures, but now elected directly by their state. Elections staggered so only about 1/3 up for election each national general election</a:t>
            </a:r>
            <a:br>
              <a:rPr lang="en-US" dirty="0" smtClean="0"/>
            </a:br>
            <a:endParaRPr lang="en-US" dirty="0" smtClean="0"/>
          </a:p>
          <a:p>
            <a:r>
              <a:rPr lang="en-US" sz="2400" b="1" dirty="0" smtClean="0"/>
              <a:t>17</a:t>
            </a:r>
            <a:r>
              <a:rPr lang="en-US" sz="2400" b="1" baseline="30000" dirty="0" smtClean="0"/>
              <a:t>th</a:t>
            </a:r>
            <a:r>
              <a:rPr lang="en-US" sz="2400" b="1" dirty="0" smtClean="0"/>
              <a:t> Amendment (1913) </a:t>
            </a:r>
          </a:p>
          <a:p>
            <a:pPr lvl="1"/>
            <a:r>
              <a:rPr lang="en-US" dirty="0" smtClean="0"/>
              <a:t>provided for the direct election of US Senators</a:t>
            </a:r>
            <a:endParaRPr lang="en-US" dirty="0"/>
          </a:p>
        </p:txBody>
      </p:sp>
    </p:spTree>
    <p:extLst>
      <p:ext uri="{BB962C8B-B14F-4D97-AF65-F5344CB8AC3E}">
        <p14:creationId xmlns:p14="http://schemas.microsoft.com/office/powerpoint/2010/main" val="224024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13" end="13"/>
                                            </p:txEl>
                                          </p:spTgt>
                                        </p:tgtEl>
                                        <p:attrNameLst>
                                          <p:attrName>style.visibility</p:attrName>
                                        </p:attrNameLst>
                                      </p:cBhvr>
                                      <p:to>
                                        <p:strVal val="visible"/>
                                      </p:to>
                                    </p:set>
                                    <p:animEffect transition="in" filter="fade">
                                      <p:cBhvr>
                                        <p:cTn id="4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How does a bill become a law?</a:t>
            </a:r>
            <a:endParaRPr lang="en-US" b="1" dirty="0"/>
          </a:p>
        </p:txBody>
      </p:sp>
      <p:pic>
        <p:nvPicPr>
          <p:cNvPr id="5" name="Content Placeholder 4"/>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62000" y="2538104"/>
            <a:ext cx="7924800" cy="4292600"/>
          </a:xfrm>
        </p:spPr>
      </p:pic>
      <p:sp>
        <p:nvSpPr>
          <p:cNvPr id="4" name="Content Placeholder 3"/>
          <p:cNvSpPr>
            <a:spLocks noGrp="1"/>
          </p:cNvSpPr>
          <p:nvPr>
            <p:ph sz="half" idx="2"/>
          </p:nvPr>
        </p:nvSpPr>
        <p:spPr>
          <a:xfrm>
            <a:off x="762000" y="990600"/>
            <a:ext cx="7924800" cy="1371600"/>
          </a:xfrm>
        </p:spPr>
        <p:txBody>
          <a:bodyPr>
            <a:normAutofit/>
          </a:bodyPr>
          <a:lstStyle/>
          <a:p>
            <a:r>
              <a:rPr lang="en-US" dirty="0" smtClean="0"/>
              <a:t>Party polarization and divided gov’t has led to fewer bills being passed by Congress</a:t>
            </a:r>
          </a:p>
        </p:txBody>
      </p:sp>
    </p:spTree>
    <p:extLst>
      <p:ext uri="{BB962C8B-B14F-4D97-AF65-F5344CB8AC3E}">
        <p14:creationId xmlns:p14="http://schemas.microsoft.com/office/powerpoint/2010/main" val="1697363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1</a:t>
            </a:r>
            <a:endParaRPr lang="en-US" sz="4000" dirty="0"/>
          </a:p>
        </p:txBody>
      </p:sp>
      <p:sp>
        <p:nvSpPr>
          <p:cNvPr id="4" name="Content Placeholder 3"/>
          <p:cNvSpPr>
            <a:spLocks noGrp="1"/>
          </p:cNvSpPr>
          <p:nvPr>
            <p:ph idx="1"/>
          </p:nvPr>
        </p:nvSpPr>
        <p:spPr>
          <a:xfrm>
            <a:off x="4191000" y="1828800"/>
            <a:ext cx="4495800" cy="4297363"/>
          </a:xfrm>
        </p:spPr>
        <p:txBody>
          <a:bodyPr/>
          <a:lstStyle/>
          <a:p>
            <a:r>
              <a:rPr lang="en-US" dirty="0" smtClean="0"/>
              <a:t>A bill needs to be introduced into both houses of Congress (the Senate and the House of Representatives)</a:t>
            </a:r>
          </a:p>
          <a:p>
            <a:endParaRPr lang="en-US" dirty="0"/>
          </a:p>
        </p:txBody>
      </p:sp>
      <p:sp>
        <p:nvSpPr>
          <p:cNvPr id="5" name="Text Placeholder 4"/>
          <p:cNvSpPr>
            <a:spLocks noGrp="1"/>
          </p:cNvSpPr>
          <p:nvPr>
            <p:ph type="body" sz="half" idx="2"/>
          </p:nvPr>
        </p:nvSpPr>
        <p:spPr/>
        <p:txBody>
          <a:bodyPr/>
          <a:lstStyle/>
          <a:p>
            <a:endParaRPr lang="en-US" dirty="0" smtClean="0"/>
          </a:p>
          <a:p>
            <a:endParaRPr lang="en-US" dirty="0"/>
          </a:p>
          <a:p>
            <a:endParaRPr lang="en-US" dirty="0" smtClean="0"/>
          </a:p>
          <a:p>
            <a:r>
              <a:rPr lang="en-US" sz="2800" b="1" dirty="0" smtClean="0">
                <a:solidFill>
                  <a:srgbClr val="FF0000"/>
                </a:solidFill>
              </a:rPr>
              <a:t>INTRODUCTION</a:t>
            </a:r>
            <a:endParaRPr lang="en-US" sz="28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52800"/>
            <a:ext cx="3001108" cy="2731008"/>
          </a:xfrm>
          <a:prstGeom prst="rect">
            <a:avLst/>
          </a:prstGeom>
        </p:spPr>
      </p:pic>
    </p:spTree>
    <p:extLst>
      <p:ext uri="{BB962C8B-B14F-4D97-AF65-F5344CB8AC3E}">
        <p14:creationId xmlns:p14="http://schemas.microsoft.com/office/powerpoint/2010/main" val="53669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2</a:t>
            </a:r>
            <a:endParaRPr lang="en-US" sz="4000" dirty="0"/>
          </a:p>
        </p:txBody>
      </p:sp>
      <p:sp>
        <p:nvSpPr>
          <p:cNvPr id="4" name="Content Placeholder 3"/>
          <p:cNvSpPr>
            <a:spLocks noGrp="1"/>
          </p:cNvSpPr>
          <p:nvPr>
            <p:ph idx="1"/>
          </p:nvPr>
        </p:nvSpPr>
        <p:spPr>
          <a:xfrm>
            <a:off x="3575050" y="273050"/>
            <a:ext cx="5264150" cy="6584950"/>
          </a:xfrm>
        </p:spPr>
        <p:txBody>
          <a:bodyPr>
            <a:normAutofit fontScale="85000" lnSpcReduction="20000"/>
          </a:bodyPr>
          <a:lstStyle/>
          <a:p>
            <a:r>
              <a:rPr lang="en-US" dirty="0" smtClean="0"/>
              <a:t>The introduced bill then is sent to the appropriate standing committee within the House and the Senate (a bill on education goes to the Education Committee)</a:t>
            </a:r>
            <a:br>
              <a:rPr lang="en-US" dirty="0" smtClean="0"/>
            </a:br>
            <a:endParaRPr lang="en-US" dirty="0" smtClean="0"/>
          </a:p>
          <a:p>
            <a:r>
              <a:rPr lang="en-US" dirty="0" smtClean="0"/>
              <a:t>Before the whole committee works on it, the bill goes to the appropriate subcommittee within the standing committee</a:t>
            </a:r>
            <a:br>
              <a:rPr lang="en-US" dirty="0" smtClean="0"/>
            </a:br>
            <a:endParaRPr lang="en-US" dirty="0" smtClean="0"/>
          </a:p>
          <a:p>
            <a:r>
              <a:rPr lang="en-US" dirty="0" smtClean="0"/>
              <a:t>If passed through the subcommittee, then the standing committee then debates on the bill, rewrites it and votes whether it approves it (if they don’t approve it the bill “dies” in committee)</a:t>
            </a:r>
          </a:p>
        </p:txBody>
      </p:sp>
      <p:sp>
        <p:nvSpPr>
          <p:cNvPr id="5" name="Text Placeholder 4"/>
          <p:cNvSpPr>
            <a:spLocks noGrp="1"/>
          </p:cNvSpPr>
          <p:nvPr>
            <p:ph type="body" sz="half" idx="2"/>
          </p:nvPr>
        </p:nvSpPr>
        <p:spPr/>
        <p:txBody>
          <a:bodyPr/>
          <a:lstStyle/>
          <a:p>
            <a:endParaRPr lang="en-US" dirty="0" smtClean="0"/>
          </a:p>
          <a:p>
            <a:endParaRPr lang="en-US" dirty="0" smtClean="0"/>
          </a:p>
          <a:p>
            <a:r>
              <a:rPr lang="en-US" sz="2800" b="1" dirty="0" smtClean="0">
                <a:solidFill>
                  <a:srgbClr val="FF0000"/>
                </a:solidFill>
              </a:rPr>
              <a:t>COMMITTEE </a:t>
            </a:r>
          </a:p>
          <a:p>
            <a:r>
              <a:rPr lang="en-US" sz="2800" b="1" dirty="0" smtClean="0">
                <a:solidFill>
                  <a:srgbClr val="FF0000"/>
                </a:solidFill>
              </a:rPr>
              <a:t>ACTION</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40836"/>
            <a:ext cx="2815137" cy="2683764"/>
          </a:xfrm>
          <a:prstGeom prst="rect">
            <a:avLst/>
          </a:prstGeom>
        </p:spPr>
      </p:pic>
    </p:spTree>
    <p:extLst>
      <p:ext uri="{BB962C8B-B14F-4D97-AF65-F5344CB8AC3E}">
        <p14:creationId xmlns:p14="http://schemas.microsoft.com/office/powerpoint/2010/main" val="1030101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3</a:t>
            </a:r>
            <a:endParaRPr lang="en-US" sz="4000" dirty="0"/>
          </a:p>
        </p:txBody>
      </p:sp>
      <p:sp>
        <p:nvSpPr>
          <p:cNvPr id="4" name="Content Placeholder 3"/>
          <p:cNvSpPr>
            <a:spLocks noGrp="1"/>
          </p:cNvSpPr>
          <p:nvPr>
            <p:ph idx="1"/>
          </p:nvPr>
        </p:nvSpPr>
        <p:spPr>
          <a:xfrm>
            <a:off x="3575050" y="273050"/>
            <a:ext cx="5187950" cy="6203950"/>
          </a:xfrm>
        </p:spPr>
        <p:txBody>
          <a:bodyPr>
            <a:normAutofit fontScale="92500" lnSpcReduction="10000"/>
          </a:bodyPr>
          <a:lstStyle/>
          <a:p>
            <a:r>
              <a:rPr lang="en-US" dirty="0" smtClean="0"/>
              <a:t>Once the bill is approved by the committee it is in it goes to the whole House and the whole Senate</a:t>
            </a:r>
            <a:br>
              <a:rPr lang="en-US" dirty="0" smtClean="0"/>
            </a:br>
            <a:endParaRPr lang="en-US" dirty="0" smtClean="0"/>
          </a:p>
          <a:p>
            <a:r>
              <a:rPr lang="en-US" dirty="0" smtClean="0"/>
              <a:t>IN THE HOUSE ONLY: before it goes to the floor it has to go to the Rules Committee to set rules for debate on the floor</a:t>
            </a:r>
            <a:br>
              <a:rPr lang="en-US" dirty="0" smtClean="0"/>
            </a:br>
            <a:r>
              <a:rPr lang="en-US" dirty="0" smtClean="0"/>
              <a:t> </a:t>
            </a:r>
            <a:endParaRPr lang="en-US" b="1" dirty="0" smtClean="0"/>
          </a:p>
          <a:p>
            <a:r>
              <a:rPr lang="en-US" dirty="0" smtClean="0"/>
              <a:t>The whole House and Senate then debate the bill and vote on whether they approve it</a:t>
            </a:r>
          </a:p>
          <a:p>
            <a:endParaRPr lang="en-US" dirty="0" smtClean="0"/>
          </a:p>
          <a:p>
            <a:pPr marL="0" indent="0">
              <a:buNone/>
            </a:pPr>
            <a:endParaRPr lang="en-US" dirty="0"/>
          </a:p>
        </p:txBody>
      </p:sp>
      <p:sp>
        <p:nvSpPr>
          <p:cNvPr id="5" name="Text Placeholder 4"/>
          <p:cNvSpPr>
            <a:spLocks noGrp="1"/>
          </p:cNvSpPr>
          <p:nvPr>
            <p:ph type="body" sz="half" idx="2"/>
          </p:nvPr>
        </p:nvSpPr>
        <p:spPr/>
        <p:txBody>
          <a:bodyPr/>
          <a:lstStyle/>
          <a:p>
            <a:endParaRPr lang="en-US" dirty="0" smtClean="0"/>
          </a:p>
          <a:p>
            <a:endParaRPr lang="en-US" dirty="0"/>
          </a:p>
          <a:p>
            <a:endParaRPr lang="en-US" dirty="0" smtClean="0"/>
          </a:p>
          <a:p>
            <a:r>
              <a:rPr lang="en-US" sz="2800" b="1" dirty="0" smtClean="0">
                <a:solidFill>
                  <a:srgbClr val="FF0000"/>
                </a:solidFill>
              </a:rPr>
              <a:t>FLOOR ACTION</a:t>
            </a:r>
            <a:endParaRPr lang="en-US" sz="2800"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52800"/>
            <a:ext cx="2926724" cy="2770632"/>
          </a:xfrm>
          <a:prstGeom prst="rect">
            <a:avLst/>
          </a:prstGeom>
        </p:spPr>
      </p:pic>
    </p:spTree>
    <p:extLst>
      <p:ext uri="{BB962C8B-B14F-4D97-AF65-F5344CB8AC3E}">
        <p14:creationId xmlns:p14="http://schemas.microsoft.com/office/powerpoint/2010/main" val="916270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4</a:t>
            </a:r>
            <a:endParaRPr lang="en-US" sz="4000" dirty="0"/>
          </a:p>
        </p:txBody>
      </p:sp>
      <p:sp>
        <p:nvSpPr>
          <p:cNvPr id="4" name="Content Placeholder 3"/>
          <p:cNvSpPr>
            <a:spLocks noGrp="1"/>
          </p:cNvSpPr>
          <p:nvPr>
            <p:ph idx="1"/>
          </p:nvPr>
        </p:nvSpPr>
        <p:spPr/>
        <p:txBody>
          <a:bodyPr>
            <a:normAutofit fontScale="92500" lnSpcReduction="10000"/>
          </a:bodyPr>
          <a:lstStyle/>
          <a:p>
            <a:r>
              <a:rPr lang="en-US" dirty="0" smtClean="0"/>
              <a:t>Once the House and Senate approve their versions of the bill it is likely that the two versions are different.</a:t>
            </a:r>
            <a:br>
              <a:rPr lang="en-US" dirty="0" smtClean="0"/>
            </a:br>
            <a:endParaRPr lang="en-US" dirty="0" smtClean="0"/>
          </a:p>
          <a:p>
            <a:r>
              <a:rPr lang="en-US" dirty="0" smtClean="0"/>
              <a:t>If they are different then a committee of members from both the House and the Senate come together and work out a single version of the bill that is a compromise between the original two versions</a:t>
            </a:r>
            <a:endParaRPr lang="en-US" dirty="0"/>
          </a:p>
        </p:txBody>
      </p:sp>
      <p:sp>
        <p:nvSpPr>
          <p:cNvPr id="5" name="Text Placeholder 4"/>
          <p:cNvSpPr>
            <a:spLocks noGrp="1"/>
          </p:cNvSpPr>
          <p:nvPr>
            <p:ph type="body" sz="half" idx="2"/>
          </p:nvPr>
        </p:nvSpPr>
        <p:spPr/>
        <p:txBody>
          <a:bodyPr/>
          <a:lstStyle/>
          <a:p>
            <a:endParaRPr lang="en-US" dirty="0" smtClean="0"/>
          </a:p>
          <a:p>
            <a:endParaRPr lang="en-US" dirty="0"/>
          </a:p>
          <a:p>
            <a:r>
              <a:rPr lang="en-US" sz="2800" b="1" dirty="0" smtClean="0">
                <a:solidFill>
                  <a:srgbClr val="FF0000"/>
                </a:solidFill>
              </a:rPr>
              <a:t>CONFERENCE COMMITTEE</a:t>
            </a:r>
            <a:endParaRPr lang="en-US" sz="28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297382"/>
            <a:ext cx="2702052" cy="2830721"/>
          </a:xfrm>
          <a:prstGeom prst="rect">
            <a:avLst/>
          </a:prstGeom>
        </p:spPr>
      </p:pic>
    </p:spTree>
    <p:extLst>
      <p:ext uri="{BB962C8B-B14F-4D97-AF65-F5344CB8AC3E}">
        <p14:creationId xmlns:p14="http://schemas.microsoft.com/office/powerpoint/2010/main" val="1774983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5</a:t>
            </a:r>
            <a:endParaRPr lang="en-US" sz="4000" dirty="0"/>
          </a:p>
        </p:txBody>
      </p:sp>
      <p:sp>
        <p:nvSpPr>
          <p:cNvPr id="4" name="Content Placeholder 3"/>
          <p:cNvSpPr>
            <a:spLocks noGrp="1"/>
          </p:cNvSpPr>
          <p:nvPr>
            <p:ph idx="1"/>
          </p:nvPr>
        </p:nvSpPr>
        <p:spPr>
          <a:xfrm>
            <a:off x="3962400" y="1435100"/>
            <a:ext cx="4724400" cy="4691063"/>
          </a:xfrm>
        </p:spPr>
        <p:txBody>
          <a:bodyPr/>
          <a:lstStyle/>
          <a:p>
            <a:r>
              <a:rPr lang="en-US" dirty="0" smtClean="0"/>
              <a:t>The single version of the bill agreed upon by the </a:t>
            </a:r>
            <a:r>
              <a:rPr lang="en-US" dirty="0" smtClean="0"/>
              <a:t>conference </a:t>
            </a:r>
            <a:r>
              <a:rPr lang="en-US" dirty="0" smtClean="0"/>
              <a:t>committee then goes back to the whole House and the whole Senate for approval</a:t>
            </a:r>
            <a:endParaRPr lang="en-US" dirty="0"/>
          </a:p>
        </p:txBody>
      </p:sp>
      <p:sp>
        <p:nvSpPr>
          <p:cNvPr id="5" name="Text Placeholder 4"/>
          <p:cNvSpPr>
            <a:spLocks noGrp="1"/>
          </p:cNvSpPr>
          <p:nvPr>
            <p:ph type="body" sz="half" idx="2"/>
          </p:nvPr>
        </p:nvSpPr>
        <p:spPr/>
        <p:txBody>
          <a:bodyPr/>
          <a:lstStyle/>
          <a:p>
            <a:endParaRPr lang="en-US" dirty="0" smtClean="0"/>
          </a:p>
          <a:p>
            <a:endParaRPr lang="en-US" dirty="0"/>
          </a:p>
          <a:p>
            <a:endParaRPr lang="en-US" dirty="0" smtClean="0"/>
          </a:p>
          <a:p>
            <a:r>
              <a:rPr lang="en-US" sz="2800" b="1" dirty="0" smtClean="0">
                <a:solidFill>
                  <a:srgbClr val="FF0000"/>
                </a:solidFill>
              </a:rPr>
              <a:t>FINAL APPROVAL</a:t>
            </a:r>
            <a:endParaRPr lang="en-US" sz="28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352800"/>
            <a:ext cx="3048000" cy="2885440"/>
          </a:xfrm>
          <a:prstGeom prst="rect">
            <a:avLst/>
          </a:prstGeom>
        </p:spPr>
      </p:pic>
    </p:spTree>
    <p:extLst>
      <p:ext uri="{BB962C8B-B14F-4D97-AF65-F5344CB8AC3E}">
        <p14:creationId xmlns:p14="http://schemas.microsoft.com/office/powerpoint/2010/main" val="2921506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6</a:t>
            </a:r>
            <a:endParaRPr lang="en-US" sz="4000" dirty="0"/>
          </a:p>
        </p:txBody>
      </p:sp>
      <p:sp>
        <p:nvSpPr>
          <p:cNvPr id="4" name="Content Placeholder 3"/>
          <p:cNvSpPr>
            <a:spLocks noGrp="1"/>
          </p:cNvSpPr>
          <p:nvPr>
            <p:ph idx="1"/>
          </p:nvPr>
        </p:nvSpPr>
        <p:spPr>
          <a:xfrm>
            <a:off x="3810000" y="990600"/>
            <a:ext cx="4876800" cy="5135563"/>
          </a:xfrm>
        </p:spPr>
        <p:txBody>
          <a:bodyPr/>
          <a:lstStyle/>
          <a:p>
            <a:r>
              <a:rPr lang="en-US" dirty="0" smtClean="0"/>
              <a:t>When the two houses of Congress pass a single version of a bill it goes to the President.</a:t>
            </a:r>
            <a:br>
              <a:rPr lang="en-US" dirty="0" smtClean="0"/>
            </a:br>
            <a:endParaRPr lang="en-US" dirty="0" smtClean="0"/>
          </a:p>
          <a:p>
            <a:r>
              <a:rPr lang="en-US" dirty="0" smtClean="0"/>
              <a:t>The President can either sign the bill and it becomes law or he/she can veto it.</a:t>
            </a:r>
            <a:endParaRPr lang="en-US" dirty="0"/>
          </a:p>
        </p:txBody>
      </p:sp>
      <p:sp>
        <p:nvSpPr>
          <p:cNvPr id="5" name="Text Placeholder 4"/>
          <p:cNvSpPr>
            <a:spLocks noGrp="1"/>
          </p:cNvSpPr>
          <p:nvPr>
            <p:ph type="body" sz="half" idx="2"/>
          </p:nvPr>
        </p:nvSpPr>
        <p:spPr/>
        <p:txBody>
          <a:bodyPr/>
          <a:lstStyle/>
          <a:p>
            <a:endParaRPr lang="en-US" dirty="0" smtClean="0"/>
          </a:p>
          <a:p>
            <a:endParaRPr lang="en-US" dirty="0"/>
          </a:p>
          <a:p>
            <a:r>
              <a:rPr lang="en-US" sz="2800" b="1" dirty="0" smtClean="0">
                <a:solidFill>
                  <a:srgbClr val="FF0000"/>
                </a:solidFill>
              </a:rPr>
              <a:t>PRESIDENTIAL</a:t>
            </a:r>
          </a:p>
          <a:p>
            <a:r>
              <a:rPr lang="en-US" sz="2800" b="1" dirty="0" smtClean="0">
                <a:solidFill>
                  <a:srgbClr val="FF0000"/>
                </a:solidFill>
              </a:rPr>
              <a:t>ACTION</a:t>
            </a:r>
            <a:endParaRPr lang="en-US" sz="28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657600"/>
            <a:ext cx="2704967" cy="2587752"/>
          </a:xfrm>
          <a:prstGeom prst="rect">
            <a:avLst/>
          </a:prstGeom>
        </p:spPr>
      </p:pic>
    </p:spTree>
    <p:extLst>
      <p:ext uri="{BB962C8B-B14F-4D97-AF65-F5344CB8AC3E}">
        <p14:creationId xmlns:p14="http://schemas.microsoft.com/office/powerpoint/2010/main" val="406863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631950"/>
          </a:xfrm>
        </p:spPr>
        <p:txBody>
          <a:bodyPr>
            <a:normAutofit/>
          </a:bodyPr>
          <a:lstStyle/>
          <a:p>
            <a:r>
              <a:rPr lang="en-US" sz="4000" dirty="0" smtClean="0"/>
              <a:t>Step 7</a:t>
            </a:r>
            <a:br>
              <a:rPr lang="en-US" sz="4000" dirty="0" smtClean="0"/>
            </a:br>
            <a:endParaRPr lang="en-US" sz="2700" i="1" dirty="0"/>
          </a:p>
        </p:txBody>
      </p:sp>
      <p:sp>
        <p:nvSpPr>
          <p:cNvPr id="4" name="Content Placeholder 3"/>
          <p:cNvSpPr>
            <a:spLocks noGrp="1"/>
          </p:cNvSpPr>
          <p:nvPr>
            <p:ph idx="1"/>
          </p:nvPr>
        </p:nvSpPr>
        <p:spPr>
          <a:xfrm>
            <a:off x="3962400" y="1143000"/>
            <a:ext cx="4724400" cy="4983163"/>
          </a:xfrm>
        </p:spPr>
        <p:txBody>
          <a:bodyPr>
            <a:normAutofit lnSpcReduction="10000"/>
          </a:bodyPr>
          <a:lstStyle/>
          <a:p>
            <a:r>
              <a:rPr lang="en-US" dirty="0" smtClean="0"/>
              <a:t>If the President vetoes a bill then Congress can over-ride the veto so the bill so it can become a law.</a:t>
            </a:r>
            <a:br>
              <a:rPr lang="en-US" dirty="0" smtClean="0"/>
            </a:br>
            <a:endParaRPr lang="en-US" dirty="0" smtClean="0"/>
          </a:p>
          <a:p>
            <a:r>
              <a:rPr lang="en-US" dirty="0" smtClean="0"/>
              <a:t>To do so requires a 2/3 vote in favor of the bill in both the Senate and the House.</a:t>
            </a:r>
          </a:p>
        </p:txBody>
      </p:sp>
      <p:sp>
        <p:nvSpPr>
          <p:cNvPr id="5" name="Text Placeholder 4"/>
          <p:cNvSpPr>
            <a:spLocks noGrp="1"/>
          </p:cNvSpPr>
          <p:nvPr>
            <p:ph type="body" sz="half" idx="2"/>
          </p:nvPr>
        </p:nvSpPr>
        <p:spPr>
          <a:xfrm>
            <a:off x="457200" y="2133600"/>
            <a:ext cx="3008313" cy="3992563"/>
          </a:xfrm>
        </p:spPr>
        <p:txBody>
          <a:bodyPr/>
          <a:lstStyle/>
          <a:p>
            <a:endParaRPr lang="en-US" dirty="0" smtClean="0"/>
          </a:p>
          <a:p>
            <a:r>
              <a:rPr lang="en-US" sz="2800" b="1" dirty="0" smtClean="0">
                <a:solidFill>
                  <a:srgbClr val="FF0000"/>
                </a:solidFill>
              </a:rPr>
              <a:t>OVERRIDE A VETO</a:t>
            </a:r>
            <a:endParaRPr lang="en-US" sz="2800"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429000"/>
            <a:ext cx="2857500" cy="2743200"/>
          </a:xfrm>
          <a:prstGeom prst="rect">
            <a:avLst/>
          </a:prstGeom>
        </p:spPr>
      </p:pic>
    </p:spTree>
    <p:extLst>
      <p:ext uri="{BB962C8B-B14F-4D97-AF65-F5344CB8AC3E}">
        <p14:creationId xmlns:p14="http://schemas.microsoft.com/office/powerpoint/2010/main" val="143011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4038600" cy="1143000"/>
          </a:xfrm>
        </p:spPr>
        <p:txBody>
          <a:bodyPr/>
          <a:lstStyle/>
          <a:p>
            <a:r>
              <a:rPr lang="en-US" b="1" dirty="0" smtClean="0"/>
              <a:t>Definitions</a:t>
            </a:r>
            <a:endParaRPr lang="en-US" b="1"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00601" y="457200"/>
            <a:ext cx="4343399" cy="2858838"/>
          </a:xfrm>
        </p:spPr>
      </p:pic>
      <p:sp>
        <p:nvSpPr>
          <p:cNvPr id="6" name="Content Placeholder 5"/>
          <p:cNvSpPr>
            <a:spLocks noGrp="1"/>
          </p:cNvSpPr>
          <p:nvPr>
            <p:ph sz="half" idx="2"/>
          </p:nvPr>
        </p:nvSpPr>
        <p:spPr>
          <a:xfrm>
            <a:off x="381000" y="1295400"/>
            <a:ext cx="4114800" cy="5270722"/>
          </a:xfrm>
        </p:spPr>
        <p:txBody>
          <a:bodyPr>
            <a:normAutofit fontScale="92500" lnSpcReduction="10000"/>
          </a:bodyPr>
          <a:lstStyle/>
          <a:p>
            <a:r>
              <a:rPr lang="en-US" sz="2600" b="1" dirty="0" smtClean="0"/>
              <a:t>seniority</a:t>
            </a:r>
          </a:p>
          <a:p>
            <a:pPr lvl="1"/>
            <a:r>
              <a:rPr lang="en-US" sz="2600" dirty="0"/>
              <a:t>y</a:t>
            </a:r>
            <a:r>
              <a:rPr lang="en-US" sz="2600" dirty="0" smtClean="0"/>
              <a:t>ears of consecutive service</a:t>
            </a:r>
          </a:p>
          <a:p>
            <a:pPr lvl="1"/>
            <a:r>
              <a:rPr lang="en-US" sz="2600" dirty="0"/>
              <a:t>i</a:t>
            </a:r>
            <a:r>
              <a:rPr lang="en-US" sz="2600" dirty="0" smtClean="0"/>
              <a:t>mportant when it comes to committees (expertise on the ones you are on, and ability to move to more important ones)</a:t>
            </a:r>
            <a:br>
              <a:rPr lang="en-US" sz="2600" dirty="0" smtClean="0"/>
            </a:br>
            <a:endParaRPr lang="en-US" sz="2600" dirty="0" smtClean="0"/>
          </a:p>
          <a:p>
            <a:r>
              <a:rPr lang="en-US" sz="2600" b="1" dirty="0" smtClean="0"/>
              <a:t>markup sessions	</a:t>
            </a:r>
          </a:p>
          <a:p>
            <a:pPr lvl="1"/>
            <a:r>
              <a:rPr lang="en-US" sz="2600" dirty="0"/>
              <a:t>m</a:t>
            </a:r>
            <a:r>
              <a:rPr lang="en-US" sz="2600" dirty="0" smtClean="0"/>
              <a:t>eetings in which committees and subcommittees actually debate and amend bills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658" y="3657600"/>
            <a:ext cx="4380220" cy="2908522"/>
          </a:xfrm>
          <a:prstGeom prst="rect">
            <a:avLst/>
          </a:prstGeom>
        </p:spPr>
      </p:pic>
    </p:spTree>
    <p:extLst>
      <p:ext uri="{BB962C8B-B14F-4D97-AF65-F5344CB8AC3E}">
        <p14:creationId xmlns:p14="http://schemas.microsoft.com/office/powerpoint/2010/main" val="2256009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4038600" cy="1143000"/>
          </a:xfrm>
        </p:spPr>
        <p:txBody>
          <a:bodyPr/>
          <a:lstStyle/>
          <a:p>
            <a:r>
              <a:rPr lang="en-US" b="1" dirty="0" smtClean="0"/>
              <a:t>Definitions</a:t>
            </a:r>
            <a:endParaRPr lang="en-US" b="1" dirty="0"/>
          </a:p>
        </p:txBody>
      </p:sp>
      <p:pic>
        <p:nvPicPr>
          <p:cNvPr id="2" name="Content Placeholder 1"/>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0" y="3744604"/>
            <a:ext cx="4114800" cy="3086100"/>
          </a:xfrm>
        </p:spPr>
      </p:pic>
      <p:sp>
        <p:nvSpPr>
          <p:cNvPr id="6" name="Content Placeholder 5"/>
          <p:cNvSpPr>
            <a:spLocks noGrp="1"/>
          </p:cNvSpPr>
          <p:nvPr>
            <p:ph sz="half" idx="2"/>
          </p:nvPr>
        </p:nvSpPr>
        <p:spPr>
          <a:xfrm>
            <a:off x="4419600" y="1219200"/>
            <a:ext cx="4419600" cy="5181600"/>
          </a:xfrm>
        </p:spPr>
        <p:txBody>
          <a:bodyPr>
            <a:normAutofit/>
          </a:bodyPr>
          <a:lstStyle/>
          <a:p>
            <a:r>
              <a:rPr lang="en-US" b="1" dirty="0" smtClean="0"/>
              <a:t>Logrolling</a:t>
            </a:r>
          </a:p>
          <a:p>
            <a:pPr lvl="1"/>
            <a:r>
              <a:rPr lang="en-US" dirty="0" smtClean="0"/>
              <a:t>Trading votes to gain support for a bill</a:t>
            </a:r>
          </a:p>
          <a:p>
            <a:pPr lvl="1"/>
            <a:endParaRPr lang="en-US" dirty="0" smtClean="0"/>
          </a:p>
          <a:p>
            <a:r>
              <a:rPr lang="en-US" b="1" dirty="0" smtClean="0"/>
              <a:t>oversight</a:t>
            </a:r>
          </a:p>
          <a:p>
            <a:pPr lvl="1"/>
            <a:r>
              <a:rPr lang="en-US" sz="2200" dirty="0"/>
              <a:t>t</a:t>
            </a:r>
            <a:r>
              <a:rPr lang="en-US" sz="2200" dirty="0" smtClean="0"/>
              <a:t>he process of reviewing the operations of an agency (within the executive branch) to determine whether it is carrying out policies as Congress intended</a:t>
            </a:r>
          </a:p>
          <a:p>
            <a:endParaRPr lang="en-US" sz="23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71600"/>
            <a:ext cx="4114800" cy="2315343"/>
          </a:xfrm>
          <a:prstGeom prst="rect">
            <a:avLst/>
          </a:prstGeom>
        </p:spPr>
      </p:pic>
    </p:spTree>
    <p:extLst>
      <p:ext uri="{BB962C8B-B14F-4D97-AF65-F5344CB8AC3E}">
        <p14:creationId xmlns:p14="http://schemas.microsoft.com/office/powerpoint/2010/main" val="42053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cs typeface="+mj-cs"/>
              </a:rPr>
              <a:t>Members</a:t>
            </a:r>
            <a:endParaRPr lang="en-US" sz="3800" b="1" kern="1200" dirty="0" smtClean="0">
              <a:solidFill>
                <a:schemeClr val="tx1"/>
              </a:solidFill>
              <a:cs typeface="+mj-cs"/>
            </a:endParaRPr>
          </a:p>
        </p:txBody>
      </p:sp>
      <p:sp>
        <p:nvSpPr>
          <p:cNvPr id="20482" name="Rectangle 3"/>
          <p:cNvSpPr>
            <a:spLocks noGrp="1" noChangeArrowheads="1"/>
          </p:cNvSpPr>
          <p:nvPr>
            <p:ph type="body" idx="4294967295"/>
          </p:nvPr>
        </p:nvSpPr>
        <p:spPr>
          <a:xfrm>
            <a:off x="533400" y="1371600"/>
            <a:ext cx="8153400" cy="5257800"/>
          </a:xfrm>
        </p:spPr>
        <p:txBody>
          <a:bodyPr/>
          <a:lstStyle/>
          <a:p>
            <a:pPr>
              <a:lnSpc>
                <a:spcPct val="120000"/>
              </a:lnSpc>
              <a:buClr>
                <a:srgbClr val="004185"/>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chemeClr val="tx1"/>
                </a:solidFill>
              </a:rPr>
              <a:t>Not a glamorous job, but there are perks</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Power</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$174,000 annual salary</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Generous retirement and health benefits</a:t>
            </a:r>
            <a:br>
              <a:rPr lang="en-GB" dirty="0" smtClean="0">
                <a:solidFill>
                  <a:srgbClr val="000000"/>
                </a:solidFill>
              </a:rPr>
            </a:br>
            <a:endParaRPr lang="en-GB" dirty="0" smtClean="0">
              <a:solidFill>
                <a:srgbClr val="000000"/>
              </a:solidFill>
            </a:endParaRPr>
          </a:p>
          <a:p>
            <a:pPr>
              <a:lnSpc>
                <a:spcPct val="120000"/>
              </a:lnSpc>
              <a:buClr>
                <a:srgbClr val="004185"/>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1" kern="1200" dirty="0" smtClean="0">
                <a:solidFill>
                  <a:schemeClr val="tx1"/>
                </a:solidFill>
              </a:rPr>
              <a:t>Constitutional requirements</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House: 25, citizen for 7 years</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Senate: 30, citizen for 9 years</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Reside in state</a:t>
            </a:r>
          </a:p>
          <a:p>
            <a:pPr marL="800100" lvl="2" indent="-342900" eaLnBrk="1" hangingPunct="1">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rPr>
              <a:t>435 Representatives; 100 senators</a:t>
            </a:r>
          </a:p>
        </p:txBody>
      </p:sp>
      <p:sp>
        <p:nvSpPr>
          <p:cNvPr id="11268"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rgbClr val="660099"/>
                </a:solidFill>
                <a:latin typeface="Arial" charset="0"/>
                <a:ea typeface="ＭＳ Ｐゴシック" pitchFamily="34" charset="-128"/>
                <a:cs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0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2800" b="0" dirty="0">
              <a:solidFill>
                <a:schemeClr val="tx1"/>
              </a:solidFill>
              <a:cs typeface="Arial" charset="0"/>
            </a:endParaRPr>
          </a:p>
        </p:txBody>
      </p:sp>
    </p:spTree>
    <p:extLst>
      <p:ext uri="{BB962C8B-B14F-4D97-AF65-F5344CB8AC3E}">
        <p14:creationId xmlns:p14="http://schemas.microsoft.com/office/powerpoint/2010/main" val="2510742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3124200" cy="2038927"/>
          </a:xfrm>
        </p:spPr>
        <p:txBody>
          <a:bodyPr>
            <a:normAutofit/>
          </a:bodyPr>
          <a:lstStyle/>
          <a:p>
            <a:r>
              <a:rPr lang="en-US" sz="3600" b="1" dirty="0" smtClean="0"/>
              <a:t>Influences on Lawmaking Process</a:t>
            </a:r>
            <a:endParaRPr lang="en-US" sz="3600" b="1" dirty="0"/>
          </a:p>
        </p:txBody>
      </p:sp>
      <p:sp>
        <p:nvSpPr>
          <p:cNvPr id="6" name="Content Placeholder 5"/>
          <p:cNvSpPr>
            <a:spLocks noGrp="1"/>
          </p:cNvSpPr>
          <p:nvPr>
            <p:ph sz="half" idx="2"/>
          </p:nvPr>
        </p:nvSpPr>
        <p:spPr>
          <a:xfrm>
            <a:off x="2971800" y="152400"/>
            <a:ext cx="6172200" cy="6400800"/>
          </a:xfrm>
        </p:spPr>
        <p:txBody>
          <a:bodyPr>
            <a:normAutofit lnSpcReduction="10000"/>
          </a:bodyPr>
          <a:lstStyle/>
          <a:p>
            <a:r>
              <a:rPr lang="en-US" sz="2700" b="1" dirty="0" smtClean="0"/>
              <a:t>Political parties</a:t>
            </a:r>
          </a:p>
          <a:p>
            <a:pPr lvl="1"/>
            <a:r>
              <a:rPr lang="en-US" sz="2300" dirty="0" smtClean="0"/>
              <a:t>National political parties lost power to nominate candidates and candidates get more funding support from individuals than the party</a:t>
            </a:r>
          </a:p>
          <a:p>
            <a:pPr lvl="1"/>
            <a:r>
              <a:rPr lang="en-US" sz="2300" dirty="0" smtClean="0"/>
              <a:t>Still, the leadership of the parties strongly control the votes of members of Congress</a:t>
            </a:r>
            <a:br>
              <a:rPr lang="en-US" sz="2300" dirty="0" smtClean="0"/>
            </a:br>
            <a:endParaRPr lang="en-US" sz="2300" dirty="0" smtClean="0"/>
          </a:p>
          <a:p>
            <a:r>
              <a:rPr lang="en-US" sz="2700" b="1" dirty="0" smtClean="0"/>
              <a:t>The President</a:t>
            </a:r>
          </a:p>
          <a:p>
            <a:pPr lvl="1"/>
            <a:r>
              <a:rPr lang="en-US" sz="2300" dirty="0" smtClean="0"/>
              <a:t>As a person elected by the whole nation the president can claim to represent the entire nation more than members of Congress do</a:t>
            </a:r>
          </a:p>
          <a:p>
            <a:pPr lvl="1"/>
            <a:r>
              <a:rPr lang="en-US" sz="2300" dirty="0" smtClean="0"/>
              <a:t>Presidents campaign on what they will do when elected so they play an active role in lawmaking</a:t>
            </a:r>
          </a:p>
          <a:p>
            <a:pPr lvl="1"/>
            <a:r>
              <a:rPr lang="en-US" sz="2300" dirty="0" smtClean="0"/>
              <a:t>White House writes bills and guides them  through the law-making process in Congress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2438400"/>
            <a:ext cx="2946400" cy="1657350"/>
          </a:xfrm>
          <a:prstGeom prst="rect">
            <a:avLst/>
          </a:prstGeom>
        </p:spPr>
      </p:pic>
      <p:pic>
        <p:nvPicPr>
          <p:cNvPr id="8" name="Content Placeholder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9868" y="4800600"/>
            <a:ext cx="3284538" cy="1642269"/>
          </a:xfrm>
        </p:spPr>
      </p:pic>
    </p:spTree>
    <p:extLst>
      <p:ext uri="{BB962C8B-B14F-4D97-AF65-F5344CB8AC3E}">
        <p14:creationId xmlns:p14="http://schemas.microsoft.com/office/powerpoint/2010/main" val="4203642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81000"/>
            <a:ext cx="2971800" cy="1401762"/>
          </a:xfrm>
        </p:spPr>
        <p:txBody>
          <a:bodyPr>
            <a:noAutofit/>
          </a:bodyPr>
          <a:lstStyle/>
          <a:p>
            <a:r>
              <a:rPr lang="en-US" sz="3600" b="1" dirty="0" smtClean="0"/>
              <a:t>Influences on Lawmaking Process</a:t>
            </a:r>
            <a:endParaRPr lang="en-US" sz="3600" b="1" dirty="0"/>
          </a:p>
        </p:txBody>
      </p:sp>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082" y="2057400"/>
            <a:ext cx="2661634" cy="2362200"/>
          </a:xfrm>
        </p:spPr>
      </p:pic>
      <p:sp>
        <p:nvSpPr>
          <p:cNvPr id="6" name="Content Placeholder 5"/>
          <p:cNvSpPr>
            <a:spLocks noGrp="1"/>
          </p:cNvSpPr>
          <p:nvPr>
            <p:ph sz="half" idx="2"/>
          </p:nvPr>
        </p:nvSpPr>
        <p:spPr>
          <a:xfrm>
            <a:off x="2895600" y="9236"/>
            <a:ext cx="6096000" cy="6400800"/>
          </a:xfrm>
        </p:spPr>
        <p:txBody>
          <a:bodyPr>
            <a:normAutofit fontScale="92500" lnSpcReduction="10000"/>
          </a:bodyPr>
          <a:lstStyle/>
          <a:p>
            <a:r>
              <a:rPr lang="en-US" sz="2700" b="1" dirty="0" smtClean="0"/>
              <a:t>Constituents</a:t>
            </a:r>
          </a:p>
          <a:p>
            <a:pPr lvl="1"/>
            <a:r>
              <a:rPr lang="en-US" sz="2300" dirty="0" smtClean="0"/>
              <a:t>Law-makers are always influenced by their constituents as they are always worried about getting reelected</a:t>
            </a:r>
          </a:p>
          <a:p>
            <a:pPr lvl="1"/>
            <a:r>
              <a:rPr lang="en-US" sz="2300" dirty="0" smtClean="0"/>
              <a:t>Members of Congress give higher priority to stances on issues that their constituents care strongly about (agricultural issues important for a Congressman from Iowa)</a:t>
            </a:r>
            <a:br>
              <a:rPr lang="en-US" sz="2300" dirty="0" smtClean="0"/>
            </a:br>
            <a:endParaRPr lang="en-US" sz="2300" dirty="0" smtClean="0"/>
          </a:p>
          <a:p>
            <a:r>
              <a:rPr lang="en-US" sz="2700" b="1" dirty="0" smtClean="0"/>
              <a:t>Interest groups</a:t>
            </a:r>
          </a:p>
          <a:p>
            <a:pPr lvl="1"/>
            <a:r>
              <a:rPr lang="en-US" sz="2300" dirty="0" smtClean="0"/>
              <a:t>Interest groups represent a vast array of groups in society and press members of Congress to take certain actions </a:t>
            </a:r>
            <a:endParaRPr lang="en-US" sz="2300" dirty="0"/>
          </a:p>
          <a:p>
            <a:pPr lvl="1"/>
            <a:r>
              <a:rPr lang="en-US" sz="2300" dirty="0" smtClean="0"/>
              <a:t>Members of Congress listen as the interest groups represent segments of their constituents, and many provide campaign funding</a:t>
            </a:r>
          </a:p>
          <a:p>
            <a:pPr lvl="1"/>
            <a:r>
              <a:rPr lang="en-US" sz="2300" dirty="0" smtClean="0"/>
              <a:t>Lobbyists also provide detailed information to members of Congress about issues</a:t>
            </a:r>
            <a:endParaRPr lang="en-US" sz="23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9659"/>
          <a:stretch/>
        </p:blipFill>
        <p:spPr>
          <a:xfrm>
            <a:off x="32327" y="4419600"/>
            <a:ext cx="2858655" cy="2286000"/>
          </a:xfrm>
          <a:prstGeom prst="rect">
            <a:avLst/>
          </a:prstGeom>
        </p:spPr>
      </p:pic>
    </p:spTree>
    <p:extLst>
      <p:ext uri="{BB962C8B-B14F-4D97-AF65-F5344CB8AC3E}">
        <p14:creationId xmlns:p14="http://schemas.microsoft.com/office/powerpoint/2010/main" val="1536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76200"/>
            <a:ext cx="6324600" cy="1143000"/>
          </a:xfrm>
        </p:spPr>
        <p:txBody>
          <a:bodyPr>
            <a:normAutofit fontScale="90000"/>
          </a:bodyPr>
          <a:lstStyle/>
          <a:p>
            <a:r>
              <a:rPr lang="en-US" b="1" dirty="0" smtClean="0"/>
              <a:t>Congress Representation of Constituents</a:t>
            </a:r>
            <a:endParaRPr lang="en-US" b="1" dirty="0"/>
          </a:p>
        </p:txBody>
      </p:sp>
      <p:sp>
        <p:nvSpPr>
          <p:cNvPr id="5" name="Content Placeholder 4"/>
          <p:cNvSpPr>
            <a:spLocks noGrp="1"/>
          </p:cNvSpPr>
          <p:nvPr>
            <p:ph sz="half" idx="1"/>
          </p:nvPr>
        </p:nvSpPr>
        <p:spPr>
          <a:xfrm>
            <a:off x="0" y="1447800"/>
            <a:ext cx="5715000" cy="5410200"/>
          </a:xfrm>
        </p:spPr>
        <p:txBody>
          <a:bodyPr>
            <a:normAutofit fontScale="85000" lnSpcReduction="20000"/>
          </a:bodyPr>
          <a:lstStyle/>
          <a:p>
            <a:r>
              <a:rPr lang="en-US" sz="2000" dirty="0"/>
              <a:t>N</a:t>
            </a:r>
            <a:r>
              <a:rPr lang="en-US" sz="2000" dirty="0" smtClean="0"/>
              <a:t>o rule governs what a representative must base their votes on in Congress</a:t>
            </a:r>
            <a:br>
              <a:rPr lang="en-US" sz="2000" dirty="0" smtClean="0"/>
            </a:br>
            <a:endParaRPr lang="en-US" sz="2000" dirty="0" smtClean="0"/>
          </a:p>
          <a:p>
            <a:pPr marL="342900" lvl="1" indent="-342900">
              <a:buFont typeface="Arial" panose="020B0604020202020204" pitchFamily="34" charset="0"/>
              <a:buChar char="•"/>
            </a:pPr>
            <a:r>
              <a:rPr lang="en-US" sz="2000" b="1" dirty="0"/>
              <a:t>Delegate Model</a:t>
            </a:r>
          </a:p>
          <a:p>
            <a:pPr lvl="1"/>
            <a:r>
              <a:rPr lang="en-US" sz="2000" dirty="0" smtClean="0"/>
              <a:t>Most popular in the House, members try to vote to reflect their constituency. They may hold town hall meetings  to discuss big legislation</a:t>
            </a:r>
          </a:p>
          <a:p>
            <a:pPr lvl="1"/>
            <a:endParaRPr lang="en-US" sz="2000" b="1" dirty="0"/>
          </a:p>
          <a:p>
            <a:r>
              <a:rPr lang="en-US" sz="2400" b="1" dirty="0" smtClean="0"/>
              <a:t>Trustee model</a:t>
            </a:r>
          </a:p>
          <a:p>
            <a:pPr lvl="1"/>
            <a:r>
              <a:rPr lang="en-US" sz="2000" dirty="0" smtClean="0"/>
              <a:t>Most popular in the Senate, Legislatures believe their constituency entrusted them to use their best judgement</a:t>
            </a:r>
            <a:br>
              <a:rPr lang="en-US" sz="2000" dirty="0" smtClean="0"/>
            </a:br>
            <a:endParaRPr lang="en-US" sz="2000" dirty="0" smtClean="0"/>
          </a:p>
          <a:p>
            <a:r>
              <a:rPr lang="en-US" sz="2000" b="1" dirty="0" smtClean="0"/>
              <a:t>Politico Model</a:t>
            </a:r>
          </a:p>
          <a:p>
            <a:pPr lvl="1"/>
            <a:r>
              <a:rPr lang="en-US" sz="2000" dirty="0" smtClean="0"/>
              <a:t>Attempts to blend the previous 2 models. This model considers  a variety of factors, least of which is overall public opinion</a:t>
            </a:r>
            <a:br>
              <a:rPr lang="en-US" sz="2000" dirty="0" smtClean="0"/>
            </a:br>
            <a:endParaRPr lang="en-US" sz="2000" dirty="0"/>
          </a:p>
          <a:p>
            <a:pPr lvl="1"/>
            <a:r>
              <a:rPr lang="en-US" sz="2000" dirty="0" smtClean="0"/>
              <a:t>Often times political party considerations and national interests trump the views of constituents when a member of Congress decides on how to vote on a bill</a:t>
            </a:r>
          </a:p>
        </p:txBody>
      </p:sp>
      <p:pic>
        <p:nvPicPr>
          <p:cNvPr id="2" name="Content Placeholder 1"/>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59011" y="1447800"/>
            <a:ext cx="3184989" cy="2362200"/>
          </a:xfr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5944016" y="4419600"/>
            <a:ext cx="3199984" cy="2129444"/>
          </a:xfrm>
          <a:prstGeom prst="rect">
            <a:avLst/>
          </a:prstGeom>
        </p:spPr>
      </p:pic>
      <p:sp>
        <p:nvSpPr>
          <p:cNvPr id="7" name="TextBox 6"/>
          <p:cNvSpPr txBox="1"/>
          <p:nvPr/>
        </p:nvSpPr>
        <p:spPr>
          <a:xfrm>
            <a:off x="5928116" y="3796252"/>
            <a:ext cx="3257045" cy="553998"/>
          </a:xfrm>
          <a:prstGeom prst="rect">
            <a:avLst/>
          </a:prstGeom>
          <a:noFill/>
        </p:spPr>
        <p:txBody>
          <a:bodyPr wrap="none" rtlCol="0">
            <a:spAutoFit/>
          </a:bodyPr>
          <a:lstStyle/>
          <a:p>
            <a:pPr algn="ctr"/>
            <a:r>
              <a:rPr lang="en-US" sz="1500" i="1" dirty="0" smtClean="0"/>
              <a:t>Former Rep. Paul Ryan and Sen. Tammy</a:t>
            </a:r>
          </a:p>
          <a:p>
            <a:pPr algn="ctr"/>
            <a:r>
              <a:rPr lang="en-US" sz="1500" i="1" dirty="0" smtClean="0"/>
              <a:t>Baldwin talk to constituents</a:t>
            </a:r>
            <a:endParaRPr lang="en-US" sz="1500" i="1" dirty="0"/>
          </a:p>
        </p:txBody>
      </p:sp>
    </p:spTree>
    <p:extLst>
      <p:ext uri="{BB962C8B-B14F-4D97-AF65-F5344CB8AC3E}">
        <p14:creationId xmlns:p14="http://schemas.microsoft.com/office/powerpoint/2010/main" val="9654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7435" y="27709"/>
            <a:ext cx="4343400" cy="962891"/>
          </a:xfrm>
        </p:spPr>
        <p:txBody>
          <a:bodyPr/>
          <a:lstStyle/>
          <a:p>
            <a:r>
              <a:rPr lang="en-US" b="1" dirty="0" smtClean="0"/>
              <a:t>Earmarks</a:t>
            </a:r>
            <a:endParaRPr lang="en-US" b="1" dirty="0"/>
          </a:p>
        </p:txBody>
      </p:sp>
      <p:pic>
        <p:nvPicPr>
          <p:cNvPr id="2" name="Content Placeholder 1"/>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600" y="457200"/>
            <a:ext cx="4038600" cy="2729210"/>
          </a:xfrm>
        </p:spPr>
      </p:pic>
      <p:sp>
        <p:nvSpPr>
          <p:cNvPr id="6" name="Content Placeholder 5"/>
          <p:cNvSpPr>
            <a:spLocks noGrp="1"/>
          </p:cNvSpPr>
          <p:nvPr>
            <p:ph sz="half" idx="2"/>
          </p:nvPr>
        </p:nvSpPr>
        <p:spPr>
          <a:xfrm>
            <a:off x="4330508" y="990601"/>
            <a:ext cx="4661092" cy="2514599"/>
          </a:xfrm>
        </p:spPr>
        <p:txBody>
          <a:bodyPr>
            <a:normAutofit fontScale="85000" lnSpcReduction="20000"/>
          </a:bodyPr>
          <a:lstStyle/>
          <a:p>
            <a:r>
              <a:rPr lang="en-US" b="1" dirty="0" smtClean="0"/>
              <a:t>Earmarks</a:t>
            </a:r>
          </a:p>
          <a:p>
            <a:pPr lvl="1"/>
            <a:r>
              <a:rPr lang="en-US" dirty="0" smtClean="0"/>
              <a:t>Federal funds appropriated by Congress for use on local projects </a:t>
            </a:r>
          </a:p>
          <a:p>
            <a:pPr lvl="1"/>
            <a:r>
              <a:rPr lang="en-US" dirty="0" smtClean="0"/>
              <a:t>They are often added to appropriations bills</a:t>
            </a:r>
          </a:p>
          <a:p>
            <a:pPr lvl="1"/>
            <a:r>
              <a:rPr lang="en-US" dirty="0" smtClean="0"/>
              <a:t>They are designed to help the representative whose district will benefit from the project</a:t>
            </a:r>
          </a:p>
          <a:p>
            <a:endParaRPr lang="en-US" dirty="0"/>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3581400"/>
            <a:ext cx="4095000" cy="29718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0508" y="3581400"/>
            <a:ext cx="4432492" cy="2985655"/>
          </a:xfrm>
          <a:prstGeom prst="rect">
            <a:avLst/>
          </a:prstGeom>
        </p:spPr>
      </p:pic>
    </p:spTree>
    <p:extLst>
      <p:ext uri="{BB962C8B-B14F-4D97-AF65-F5344CB8AC3E}">
        <p14:creationId xmlns:p14="http://schemas.microsoft.com/office/powerpoint/2010/main" val="31526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7085" y="1009163"/>
            <a:ext cx="4038600" cy="2933299"/>
          </a:xfrm>
        </p:spPr>
      </p:pic>
      <p:sp>
        <p:nvSpPr>
          <p:cNvPr id="6" name="Content Placeholder 5"/>
          <p:cNvSpPr>
            <a:spLocks noGrp="1"/>
          </p:cNvSpPr>
          <p:nvPr>
            <p:ph sz="half" idx="2"/>
          </p:nvPr>
        </p:nvSpPr>
        <p:spPr>
          <a:xfrm>
            <a:off x="4520485" y="1494580"/>
            <a:ext cx="4463884" cy="5181600"/>
          </a:xfrm>
        </p:spPr>
        <p:txBody>
          <a:bodyPr>
            <a:noAutofit/>
          </a:bodyPr>
          <a:lstStyle/>
          <a:p>
            <a:r>
              <a:rPr lang="en-US" sz="3000" dirty="0" smtClean="0"/>
              <a:t>redistribution of representatives among states based on population change, which is done for the House after each census</a:t>
            </a:r>
          </a:p>
          <a:p>
            <a:endParaRPr lang="en-US" sz="3000" dirty="0"/>
          </a:p>
        </p:txBody>
      </p:sp>
      <p:sp>
        <p:nvSpPr>
          <p:cNvPr id="4" name="Title 3"/>
          <p:cNvSpPr>
            <a:spLocks noGrp="1"/>
          </p:cNvSpPr>
          <p:nvPr>
            <p:ph type="title"/>
          </p:nvPr>
        </p:nvSpPr>
        <p:spPr>
          <a:xfrm>
            <a:off x="24685" y="7257"/>
            <a:ext cx="4343400" cy="1143000"/>
          </a:xfrm>
        </p:spPr>
        <p:txBody>
          <a:bodyPr>
            <a:normAutofit/>
          </a:bodyPr>
          <a:lstStyle/>
          <a:p>
            <a:r>
              <a:rPr lang="en-US" b="1" dirty="0" smtClean="0"/>
              <a:t>Reapportionment</a:t>
            </a:r>
            <a:endParaRPr lang="en-US" b="1" dirty="0"/>
          </a:p>
        </p:txBody>
      </p:sp>
      <p:sp>
        <p:nvSpPr>
          <p:cNvPr id="3" name="TextBox 2"/>
          <p:cNvSpPr txBox="1"/>
          <p:nvPr/>
        </p:nvSpPr>
        <p:spPr>
          <a:xfrm>
            <a:off x="2953023" y="1110734"/>
            <a:ext cx="982000" cy="369332"/>
          </a:xfrm>
          <a:prstGeom prst="rect">
            <a:avLst/>
          </a:prstGeom>
          <a:noFill/>
        </p:spPr>
        <p:txBody>
          <a:bodyPr wrap="none" rtlCol="0">
            <a:spAutoFit/>
          </a:bodyPr>
          <a:lstStyle/>
          <a:p>
            <a:r>
              <a:rPr lang="en-US" b="1" dirty="0" smtClean="0"/>
              <a:t>Rustbelt</a:t>
            </a:r>
            <a:endParaRPr lang="en-US" b="1" dirty="0"/>
          </a:p>
        </p:txBody>
      </p:sp>
      <p:sp>
        <p:nvSpPr>
          <p:cNvPr id="7" name="TextBox 6"/>
          <p:cNvSpPr txBox="1"/>
          <p:nvPr/>
        </p:nvSpPr>
        <p:spPr>
          <a:xfrm>
            <a:off x="2268845" y="3177864"/>
            <a:ext cx="915635" cy="369332"/>
          </a:xfrm>
          <a:prstGeom prst="rect">
            <a:avLst/>
          </a:prstGeom>
          <a:noFill/>
        </p:spPr>
        <p:txBody>
          <a:bodyPr wrap="none" rtlCol="0">
            <a:spAutoFit/>
          </a:bodyPr>
          <a:lstStyle/>
          <a:p>
            <a:r>
              <a:rPr lang="en-US" b="1" dirty="0" smtClean="0"/>
              <a:t>Sunbelt</a:t>
            </a:r>
            <a:endParaRPr lang="en-US"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06" y="4196158"/>
            <a:ext cx="4198479" cy="2516029"/>
          </a:xfrm>
          <a:prstGeom prst="rect">
            <a:avLst/>
          </a:prstGeom>
        </p:spPr>
      </p:pic>
      <p:sp>
        <p:nvSpPr>
          <p:cNvPr id="9" name="TextBox 8"/>
          <p:cNvSpPr txBox="1"/>
          <p:nvPr/>
        </p:nvSpPr>
        <p:spPr>
          <a:xfrm>
            <a:off x="2726662" y="6346466"/>
            <a:ext cx="705642" cy="369332"/>
          </a:xfrm>
          <a:prstGeom prst="rect">
            <a:avLst/>
          </a:prstGeom>
          <a:noFill/>
        </p:spPr>
        <p:txBody>
          <a:bodyPr wrap="none" rtlCol="0">
            <a:spAutoFit/>
          </a:bodyPr>
          <a:lstStyle/>
          <a:p>
            <a:r>
              <a:rPr lang="en-US" b="1" dirty="0" smtClean="0"/>
              <a:t>2010 </a:t>
            </a:r>
            <a:endParaRPr lang="en-US" b="1" dirty="0"/>
          </a:p>
        </p:txBody>
      </p:sp>
    </p:spTree>
    <p:extLst>
      <p:ext uri="{BB962C8B-B14F-4D97-AF65-F5344CB8AC3E}">
        <p14:creationId xmlns:p14="http://schemas.microsoft.com/office/powerpoint/2010/main" val="20301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0600" y="609600"/>
            <a:ext cx="4114800" cy="1143000"/>
          </a:xfrm>
        </p:spPr>
        <p:txBody>
          <a:bodyPr>
            <a:normAutofit/>
          </a:bodyPr>
          <a:lstStyle/>
          <a:p>
            <a:r>
              <a:rPr lang="en-US" b="1" dirty="0" smtClean="0"/>
              <a:t>Vocab Check</a:t>
            </a:r>
            <a:endParaRPr lang="en-US" b="1" dirty="0"/>
          </a:p>
        </p:txBody>
      </p:sp>
      <p:sp>
        <p:nvSpPr>
          <p:cNvPr id="6" name="Content Placeholder 5"/>
          <p:cNvSpPr>
            <a:spLocks noGrp="1"/>
          </p:cNvSpPr>
          <p:nvPr>
            <p:ph sz="half" idx="2"/>
          </p:nvPr>
        </p:nvSpPr>
        <p:spPr>
          <a:xfrm>
            <a:off x="5334000" y="1714500"/>
            <a:ext cx="3429000" cy="4838700"/>
          </a:xfrm>
        </p:spPr>
        <p:txBody>
          <a:bodyPr>
            <a:normAutofit/>
          </a:bodyPr>
          <a:lstStyle/>
          <a:p>
            <a:r>
              <a:rPr lang="en-US" sz="2400" dirty="0" smtClean="0"/>
              <a:t>Gerrymandering</a:t>
            </a:r>
            <a:br>
              <a:rPr lang="en-US" sz="2400" dirty="0" smtClean="0"/>
            </a:br>
            <a:endParaRPr lang="en-US" sz="2400" dirty="0" smtClean="0"/>
          </a:p>
          <a:p>
            <a:r>
              <a:rPr lang="en-US" sz="2400" dirty="0"/>
              <a:t>What is the difference between </a:t>
            </a:r>
            <a:r>
              <a:rPr lang="en-US" sz="2400" i="1" dirty="0"/>
              <a:t>redistricting</a:t>
            </a:r>
            <a:r>
              <a:rPr lang="en-US" sz="2400" dirty="0"/>
              <a:t> and </a:t>
            </a:r>
            <a:r>
              <a:rPr lang="en-US" sz="2400" i="1" dirty="0"/>
              <a:t>gerrymandering</a:t>
            </a:r>
            <a:r>
              <a:rPr lang="en-US" sz="2400" dirty="0" smtClean="0"/>
              <a:t>?</a:t>
            </a:r>
            <a:endParaRPr lang="en-US" sz="2400" dirty="0"/>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1000" y="152400"/>
            <a:ext cx="4165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sz="half" idx="2"/>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3361" y="3505200"/>
            <a:ext cx="4560877" cy="3048000"/>
          </a:xfrm>
        </p:spPr>
      </p:pic>
      <p:sp>
        <p:nvSpPr>
          <p:cNvPr id="11" name="Down Arrow 10"/>
          <p:cNvSpPr/>
          <p:nvPr/>
        </p:nvSpPr>
        <p:spPr>
          <a:xfrm>
            <a:off x="2667000" y="248447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13746" y="1838143"/>
            <a:ext cx="2932854" cy="646331"/>
          </a:xfrm>
          <a:prstGeom prst="rect">
            <a:avLst/>
          </a:prstGeom>
          <a:noFill/>
        </p:spPr>
        <p:txBody>
          <a:bodyPr wrap="none" rtlCol="0">
            <a:spAutoFit/>
          </a:bodyPr>
          <a:lstStyle/>
          <a:p>
            <a:pPr algn="ctr"/>
            <a:r>
              <a:rPr lang="en-US" dirty="0" smtClean="0"/>
              <a:t>Populations of several cities </a:t>
            </a:r>
          </a:p>
          <a:p>
            <a:pPr algn="ctr"/>
            <a:r>
              <a:rPr lang="en-US" dirty="0" smtClean="0"/>
              <a:t>linked together in this district</a:t>
            </a:r>
            <a:endParaRPr lang="en-US" dirty="0"/>
          </a:p>
        </p:txBody>
      </p:sp>
    </p:spTree>
    <p:extLst>
      <p:ext uri="{BB962C8B-B14F-4D97-AF65-F5344CB8AC3E}">
        <p14:creationId xmlns:p14="http://schemas.microsoft.com/office/powerpoint/2010/main" val="367173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419600" cy="1173162"/>
          </a:xfrm>
        </p:spPr>
        <p:txBody>
          <a:bodyPr>
            <a:normAutofit fontScale="90000"/>
          </a:bodyPr>
          <a:lstStyle/>
          <a:p>
            <a:r>
              <a:rPr lang="en-US" b="1" dirty="0" smtClean="0"/>
              <a:t>Remember the effects of Gerrymandering?</a:t>
            </a:r>
            <a:endParaRPr lang="en-US" b="1" dirty="0"/>
          </a:p>
        </p:txBody>
      </p:sp>
      <p:sp>
        <p:nvSpPr>
          <p:cNvPr id="4" name="Content Placeholder 3"/>
          <p:cNvSpPr>
            <a:spLocks noGrp="1"/>
          </p:cNvSpPr>
          <p:nvPr>
            <p:ph sz="half" idx="2"/>
          </p:nvPr>
        </p:nvSpPr>
        <p:spPr>
          <a:xfrm>
            <a:off x="5029200" y="1981200"/>
            <a:ext cx="4038600" cy="4648200"/>
          </a:xfrm>
        </p:spPr>
        <p:txBody>
          <a:bodyPr>
            <a:normAutofit/>
          </a:bodyPr>
          <a:lstStyle/>
          <a:p>
            <a:r>
              <a:rPr lang="en-US" dirty="0" smtClean="0"/>
              <a:t>Adds to advantage of majority party and incumbents</a:t>
            </a:r>
          </a:p>
          <a:p>
            <a:r>
              <a:rPr lang="en-US" dirty="0" smtClean="0"/>
              <a:t>Decreases voter choices to influence make-up of the legislative branch</a:t>
            </a:r>
          </a:p>
          <a:p>
            <a:r>
              <a:rPr lang="en-US" dirty="0" smtClean="0"/>
              <a:t>Increases party polarization</a:t>
            </a:r>
          </a:p>
          <a:p>
            <a:r>
              <a:rPr lang="en-US" dirty="0" smtClean="0"/>
              <a:t>Reduces descriptive representation</a:t>
            </a:r>
            <a:endParaRPr lang="en-US" dirty="0"/>
          </a:p>
        </p:txBody>
      </p:sp>
      <p:pic>
        <p:nvPicPr>
          <p:cNvPr id="5" name="Content Placeholder 4"/>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38054"/>
            <a:ext cx="4038600" cy="3230880"/>
          </a:xfrm>
          <a:prstGeom prst="rect">
            <a:avLst/>
          </a:prstGeom>
        </p:spPr>
      </p:pic>
      <p:pic>
        <p:nvPicPr>
          <p:cNvPr id="6"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5861"/>
            <a:ext cx="4800600" cy="3584448"/>
          </a:xfrm>
          <a:prstGeom prst="rect">
            <a:avLst/>
          </a:prstGeom>
        </p:spPr>
      </p:pic>
    </p:spTree>
    <p:extLst>
      <p:ext uri="{BB962C8B-B14F-4D97-AF65-F5344CB8AC3E}">
        <p14:creationId xmlns:p14="http://schemas.microsoft.com/office/powerpoint/2010/main" val="96407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Powers of Congress</a:t>
            </a:r>
            <a:endParaRPr lang="en-US" dirty="0"/>
          </a:p>
        </p:txBody>
      </p:sp>
      <p:sp>
        <p:nvSpPr>
          <p:cNvPr id="6" name="Text Placeholder 5"/>
          <p:cNvSpPr>
            <a:spLocks noGrp="1"/>
          </p:cNvSpPr>
          <p:nvPr>
            <p:ph type="body" idx="1"/>
          </p:nvPr>
        </p:nvSpPr>
        <p:spPr/>
        <p:txBody>
          <a:bodyPr/>
          <a:lstStyle/>
          <a:p>
            <a:r>
              <a:rPr lang="en-US" dirty="0" smtClean="0"/>
              <a:t>Article I: Enumerated and Implied</a:t>
            </a:r>
            <a:endParaRPr lang="en-US" dirty="0"/>
          </a:p>
        </p:txBody>
      </p:sp>
    </p:spTree>
    <p:extLst>
      <p:ext uri="{BB962C8B-B14F-4D97-AF65-F5344CB8AC3E}">
        <p14:creationId xmlns:p14="http://schemas.microsoft.com/office/powerpoint/2010/main" val="398974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2507</Words>
  <Application>Microsoft Office PowerPoint</Application>
  <PresentationFormat>On-screen Show (4:3)</PresentationFormat>
  <Paragraphs>487</Paragraphs>
  <Slides>53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MS PGothic</vt:lpstr>
      <vt:lpstr>Arial</vt:lpstr>
      <vt:lpstr>Calibri</vt:lpstr>
      <vt:lpstr>Courier New</vt:lpstr>
      <vt:lpstr>Times New Roman</vt:lpstr>
      <vt:lpstr>Office Theme</vt:lpstr>
      <vt:lpstr>AP Government Legislative Branch</vt:lpstr>
      <vt:lpstr>Big Idea</vt:lpstr>
      <vt:lpstr>First Things First</vt:lpstr>
      <vt:lpstr>Houses of Congress</vt:lpstr>
      <vt:lpstr>Members</vt:lpstr>
      <vt:lpstr>Reapportionment</vt:lpstr>
      <vt:lpstr>Vocab Check</vt:lpstr>
      <vt:lpstr>Remember the effects of Gerrymandering?</vt:lpstr>
      <vt:lpstr>Powers of Congress</vt:lpstr>
      <vt:lpstr>Review: Power of the Purse</vt:lpstr>
      <vt:lpstr>What’s the Difference Between Enumerated and Implied Powers?</vt:lpstr>
      <vt:lpstr>The Power to Regulate Interstate Commerce</vt:lpstr>
      <vt:lpstr>SCOTUS Case, Enumerated Power</vt:lpstr>
      <vt:lpstr>The Power to Borrow Money</vt:lpstr>
      <vt:lpstr>SCOTUS Case: Implied Powers</vt:lpstr>
      <vt:lpstr>The Power to Raise an Army and Navy</vt:lpstr>
      <vt:lpstr>The Power to Create Naturalization Laws</vt:lpstr>
      <vt:lpstr>The Power to Establish Post Offices</vt:lpstr>
      <vt:lpstr>Duties of Each House</vt:lpstr>
      <vt:lpstr>What’s the best way to reach your Congressperson or Senator if you are wanting a bill to be passed (or blocked)?</vt:lpstr>
      <vt:lpstr>PowerPoint Presentation</vt:lpstr>
      <vt:lpstr>Policy Making</vt:lpstr>
      <vt:lpstr>AP Government  Legislative Leadership</vt:lpstr>
      <vt:lpstr>Leadership Positions in the House</vt:lpstr>
      <vt:lpstr>House Leadership</vt:lpstr>
      <vt:lpstr>Leadership Positions in the Senate</vt:lpstr>
      <vt:lpstr>2019 Senate Leadership</vt:lpstr>
      <vt:lpstr> Committees and Lawmaking</vt:lpstr>
      <vt:lpstr>Committees</vt:lpstr>
      <vt:lpstr>Power of Committees</vt:lpstr>
      <vt:lpstr>Committees</vt:lpstr>
      <vt:lpstr>Conference Committees</vt:lpstr>
      <vt:lpstr>Nongovernmental Groups</vt:lpstr>
      <vt:lpstr>House Only Committees and Procedures</vt:lpstr>
      <vt:lpstr>Senate Only Rules and Procedures</vt:lpstr>
      <vt:lpstr>Key Differences</vt:lpstr>
      <vt:lpstr>Legislative process</vt:lpstr>
      <vt:lpstr>Lawmaking Process Begins </vt:lpstr>
      <vt:lpstr>Congressional Agenda</vt:lpstr>
      <vt:lpstr>How does a bill become a law?</vt:lpstr>
      <vt:lpstr>Step 1</vt:lpstr>
      <vt:lpstr>Step 2</vt:lpstr>
      <vt:lpstr>Step 3</vt:lpstr>
      <vt:lpstr>Step 4</vt:lpstr>
      <vt:lpstr>Step 5</vt:lpstr>
      <vt:lpstr>Step 6</vt:lpstr>
      <vt:lpstr>Step 7 </vt:lpstr>
      <vt:lpstr>Definitions</vt:lpstr>
      <vt:lpstr>Definitions</vt:lpstr>
      <vt:lpstr>Influences on Lawmaking Process</vt:lpstr>
      <vt:lpstr>Influences on Lawmaking Process</vt:lpstr>
      <vt:lpstr>Congress Representation of Constituents</vt:lpstr>
      <vt:lpstr>Earmarks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Government Chapter 11, Assign. #1 Legislative Branch</dc:title>
  <dc:creator>Leonard</dc:creator>
  <cp:lastModifiedBy>Rachel Juarez</cp:lastModifiedBy>
  <cp:revision>77</cp:revision>
  <cp:lastPrinted>2019-02-14T15:50:58Z</cp:lastPrinted>
  <dcterms:created xsi:type="dcterms:W3CDTF">2014-11-14T04:31:34Z</dcterms:created>
  <dcterms:modified xsi:type="dcterms:W3CDTF">2019-03-03T23:43:03Z</dcterms:modified>
</cp:coreProperties>
</file>